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theme/themeOverride2.xml" ContentType="application/vnd.openxmlformats-officedocument.themeOverr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08"/>
  </p:notesMasterIdLst>
  <p:sldIdLst>
    <p:sldId id="448" r:id="rId4"/>
    <p:sldId id="529" r:id="rId5"/>
    <p:sldId id="447" r:id="rId6"/>
    <p:sldId id="449" r:id="rId7"/>
    <p:sldId id="450" r:id="rId8"/>
    <p:sldId id="451" r:id="rId9"/>
    <p:sldId id="647" r:id="rId10"/>
    <p:sldId id="648" r:id="rId11"/>
    <p:sldId id="636" r:id="rId12"/>
    <p:sldId id="651" r:id="rId13"/>
    <p:sldId id="652" r:id="rId14"/>
    <p:sldId id="457" r:id="rId15"/>
    <p:sldId id="458" r:id="rId16"/>
    <p:sldId id="459" r:id="rId17"/>
    <p:sldId id="456" r:id="rId18"/>
    <p:sldId id="596" r:id="rId19"/>
    <p:sldId id="597" r:id="rId20"/>
    <p:sldId id="598" r:id="rId21"/>
    <p:sldId id="466" r:id="rId22"/>
    <p:sldId id="467" r:id="rId23"/>
    <p:sldId id="469" r:id="rId24"/>
    <p:sldId id="645" r:id="rId25"/>
    <p:sldId id="600" r:id="rId26"/>
    <p:sldId id="601" r:id="rId27"/>
    <p:sldId id="602" r:id="rId28"/>
    <p:sldId id="646" r:id="rId29"/>
    <p:sldId id="603" r:id="rId30"/>
    <p:sldId id="612" r:id="rId31"/>
    <p:sldId id="613" r:id="rId32"/>
    <p:sldId id="614" r:id="rId33"/>
    <p:sldId id="620" r:id="rId34"/>
    <p:sldId id="615" r:id="rId35"/>
    <p:sldId id="616" r:id="rId36"/>
    <p:sldId id="617" r:id="rId37"/>
    <p:sldId id="618" r:id="rId38"/>
    <p:sldId id="482" r:id="rId39"/>
    <p:sldId id="483" r:id="rId40"/>
    <p:sldId id="484" r:id="rId41"/>
    <p:sldId id="533" r:id="rId42"/>
    <p:sldId id="486" r:id="rId43"/>
    <p:sldId id="487" r:id="rId44"/>
    <p:sldId id="488" r:id="rId45"/>
    <p:sldId id="539" r:id="rId46"/>
    <p:sldId id="540" r:id="rId47"/>
    <p:sldId id="542" r:id="rId48"/>
    <p:sldId id="621" r:id="rId49"/>
    <p:sldId id="622" r:id="rId50"/>
    <p:sldId id="495" r:id="rId51"/>
    <p:sldId id="544" r:id="rId52"/>
    <p:sldId id="545" r:id="rId53"/>
    <p:sldId id="546" r:id="rId54"/>
    <p:sldId id="547" r:id="rId55"/>
    <p:sldId id="548" r:id="rId56"/>
    <p:sldId id="549" r:id="rId57"/>
    <p:sldId id="550" r:id="rId58"/>
    <p:sldId id="551" r:id="rId59"/>
    <p:sldId id="552" r:id="rId60"/>
    <p:sldId id="623" r:id="rId61"/>
    <p:sldId id="624" r:id="rId62"/>
    <p:sldId id="625" r:id="rId63"/>
    <p:sldId id="524" r:id="rId64"/>
    <p:sldId id="526" r:id="rId65"/>
    <p:sldId id="525" r:id="rId66"/>
    <p:sldId id="527" r:id="rId67"/>
    <p:sldId id="626" r:id="rId68"/>
    <p:sldId id="515" r:id="rId69"/>
    <p:sldId id="516" r:id="rId70"/>
    <p:sldId id="517" r:id="rId71"/>
    <p:sldId id="518" r:id="rId72"/>
    <p:sldId id="519" r:id="rId73"/>
    <p:sldId id="520" r:id="rId74"/>
    <p:sldId id="639" r:id="rId75"/>
    <p:sldId id="522" r:id="rId76"/>
    <p:sldId id="641" r:id="rId77"/>
    <p:sldId id="273" r:id="rId78"/>
    <p:sldId id="278" r:id="rId79"/>
    <p:sldId id="627" r:id="rId80"/>
    <p:sldId id="411" r:id="rId81"/>
    <p:sldId id="655" r:id="rId82"/>
    <p:sldId id="656" r:id="rId83"/>
    <p:sldId id="570" r:id="rId84"/>
    <p:sldId id="657" r:id="rId85"/>
    <p:sldId id="658" r:id="rId86"/>
    <p:sldId id="573" r:id="rId87"/>
    <p:sldId id="409" r:id="rId88"/>
    <p:sldId id="574" r:id="rId89"/>
    <p:sldId id="575" r:id="rId90"/>
    <p:sldId id="644" r:id="rId91"/>
    <p:sldId id="415" r:id="rId92"/>
    <p:sldId id="576" r:id="rId93"/>
    <p:sldId id="419" r:id="rId94"/>
    <p:sldId id="557" r:id="rId95"/>
    <p:sldId id="558" r:id="rId96"/>
    <p:sldId id="559" r:id="rId97"/>
    <p:sldId id="560" r:id="rId98"/>
    <p:sldId id="426" r:id="rId99"/>
    <p:sldId id="435" r:id="rId100"/>
    <p:sldId id="436" r:id="rId101"/>
    <p:sldId id="587" r:id="rId102"/>
    <p:sldId id="440" r:id="rId103"/>
    <p:sldId id="441" r:id="rId104"/>
    <p:sldId id="442" r:id="rId105"/>
    <p:sldId id="561" r:id="rId106"/>
    <p:sldId id="564" r:id="rId107"/>
  </p:sldIdLst>
  <p:sldSz cx="9144000" cy="6858000" type="screen4x3"/>
  <p:notesSz cx="6858000" cy="9144000"/>
  <p:embeddedFontLst>
    <p:embeddedFont>
      <p:font typeface="Bodoni MT Condensed" pitchFamily="18" charset="0"/>
      <p:regular r:id="rId109"/>
      <p:bold r:id="rId110"/>
      <p:italic r:id="rId111"/>
      <p:boldItalic r:id="rId112"/>
    </p:embeddedFont>
    <p:embeddedFont>
      <p:font typeface="Calibri" pitchFamily="34" charset="0"/>
      <p:regular r:id="rId113"/>
      <p:bold r:id="rId114"/>
      <p:italic r:id="rId115"/>
      <p:boldItalic r:id="rId116"/>
    </p:embeddedFont>
    <p:embeddedFont>
      <p:font typeface="Georgia" pitchFamily="18" charset="0"/>
      <p:regular r:id="rId117"/>
      <p:bold r:id="rId118"/>
      <p:italic r:id="rId119"/>
      <p:boldItalic r:id="rId120"/>
    </p:embeddedFont>
    <p:embeddedFont>
      <p:font typeface="Gulim" pitchFamily="34" charset="-127"/>
      <p:regular r:id="rId121"/>
    </p:embeddedFont>
    <p:embeddedFont>
      <p:font typeface="华文彩云" pitchFamily="2" charset="-122"/>
      <p:regular r:id="rId122"/>
    </p:embeddedFont>
    <p:embeddedFont>
      <p:font typeface="楷体_GB2312" charset="-122"/>
      <p:regular r:id="rId123"/>
    </p:embeddedFont>
    <p:embeddedFont>
      <p:font typeface="Arial Unicode MS" pitchFamily="34" charset="-122"/>
      <p:regular r:id="rId124"/>
    </p:embeddedFont>
    <p:embeddedFont>
      <p:font typeface="Cooper Black" pitchFamily="18" charset="0"/>
      <p:regular r:id="rId125"/>
    </p:embeddedFont>
    <p:embeddedFont>
      <p:font typeface="Comic Sans MS" pitchFamily="66" charset="0"/>
      <p:regular r:id="rId126"/>
      <p:bold r:id="rId127"/>
    </p:embeddedFont>
    <p:embeddedFont>
      <p:font typeface="Cambria Math" pitchFamily="18" charset="0"/>
      <p:regular r:id="rId128"/>
    </p:embeddedFont>
    <p:embeddedFont>
      <p:font typeface="Tempus Sans ITC" pitchFamily="82" charset="0"/>
      <p:regular r:id="rId129"/>
    </p:embeddedFont>
    <p:embeddedFont>
      <p:font typeface="方正舒体" pitchFamily="2" charset="-122"/>
      <p:regular r:id="rId130"/>
    </p:embeddedFont>
    <p:embeddedFont>
      <p:font typeface="Wingdings 2" pitchFamily="18" charset="2"/>
      <p:regular r:id="rId131"/>
    </p:embeddedFont>
    <p:embeddedFont>
      <p:font typeface="华文楷体" pitchFamily="2" charset="-122"/>
      <p:regular r:id="rId132"/>
    </p:embeddedFont>
    <p:embeddedFont>
      <p:font typeface="华文行楷" pitchFamily="2" charset="-122"/>
      <p:regular r:id="rId133"/>
    </p:embeddedFont>
    <p:embeddedFont>
      <p:font typeface="PMingLiU" pitchFamily="18" charset="-120"/>
      <p:regular r:id="rId134"/>
    </p:embeddedFont>
    <p:embeddedFont>
      <p:font typeface="华文新魏" pitchFamily="2" charset="-122"/>
      <p:regular r:id="rId135"/>
    </p:embeddedFont>
    <p:embeddedFont>
      <p:font typeface="楷体" pitchFamily="49" charset="-122"/>
      <p:regular r:id="rId1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0000"/>
    <a:srgbClr val="2DC8FF"/>
    <a:srgbClr val="71AE0E"/>
    <a:srgbClr val="3399FF"/>
    <a:srgbClr val="FF6600"/>
    <a:srgbClr val="336600"/>
    <a:srgbClr val="FF9900"/>
    <a:srgbClr val="8E0000"/>
    <a:srgbClr val="FF9999"/>
    <a:srgbClr val="99C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710" autoAdjust="0"/>
    <p:restoredTop sz="94660"/>
  </p:normalViewPr>
  <p:slideViewPr>
    <p:cSldViewPr snapToObjects="1">
      <p:cViewPr varScale="1">
        <p:scale>
          <a:sx n="84" d="100"/>
          <a:sy n="84" d="100"/>
        </p:scale>
        <p:origin x="-169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73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3.fntdata"/><Relationship Id="rId132" Type="http://schemas.openxmlformats.org/officeDocument/2006/relationships/font" Target="fonts/font24.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 xmlns:p14="http://schemas.microsoft.com/office/powerpoint/2010/main"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p:cNvSpPr>
          <p:nvPr>
            <p:ph type="sldImg"/>
          </p:nvPr>
        </p:nvSpPr>
        <p:spPr bwMode="auto">
          <a:noFill/>
          <a:ln>
            <a:solidFill>
              <a:srgbClr val="000000"/>
            </a:solidFill>
            <a:miter lim="800000"/>
            <a:headEnd/>
            <a:tailEnd/>
          </a:ln>
        </p:spPr>
      </p:sp>
      <p:sp>
        <p:nvSpPr>
          <p:cNvPr id="17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371CA4-C4C4-46FD-B488-90898D010C86}" type="slidenum">
              <a:rPr lang="zh-CN" altLang="en-US"/>
              <a:pPr fontAlgn="base">
                <a:spcBef>
                  <a:spcPct val="0"/>
                </a:spcBef>
                <a:spcAft>
                  <a:spcPct val="0"/>
                </a:spcAft>
                <a:defRPr/>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p:cNvSpPr>
          <p:nvPr>
            <p:ph type="sldImg"/>
          </p:nvPr>
        </p:nvSpPr>
        <p:spPr bwMode="auto">
          <a:noFill/>
          <a:ln>
            <a:solidFill>
              <a:srgbClr val="000000"/>
            </a:solidFill>
            <a:miter lim="800000"/>
            <a:headEnd/>
            <a:tailEnd/>
          </a:ln>
        </p:spPr>
      </p:sp>
      <p:sp>
        <p:nvSpPr>
          <p:cNvPr id="993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993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F96509-8C82-413E-B60D-7F11BF47D792}" type="slidenum">
              <a:rPr lang="zh-CN" altLang="en-US"/>
              <a:pPr fontAlgn="base">
                <a:spcBef>
                  <a:spcPct val="0"/>
                </a:spcBef>
                <a:spcAft>
                  <a:spcPct val="0"/>
                </a:spcAft>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48</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49</a:t>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50</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53</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56</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58</a:t>
            </a:fld>
            <a:endParaRPr lang="en-US" altLang="zh-CN"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59</a:t>
            </a:fld>
            <a:endParaRPr lang="en-US" altLang="zh-CN"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 xmlns:p14="http://schemas.microsoft.com/office/powerpoint/2010/main"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71</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72</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73</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74</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11.xml"/></Relationships>
</file>

<file path=ppt/slides/_rels/slide10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6.png"/><Relationship Id="rId7" Type="http://schemas.openxmlformats.org/officeDocument/2006/relationships/slide" Target="slide103.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16.jpeg"/></Relationships>
</file>

<file path=ppt/slides/_rels/slide10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audio" Target="file:///D:\2015\&#24453;&#23436;&#25104;&#24037;&#20316;\&#26032;&#35270;&#37326;&#31532;&#19977;&#29256;&#35835;&#20889;&#35838;&#20214;&#26816;&#27979;\&#35835;&#20889;4\Unit%202\Unit2%20SectionA\CD1.mp3" TargetMode="External"/><Relationship Id="rId6" Type="http://schemas.openxmlformats.org/officeDocument/2006/relationships/image" Target="../media/image25.jpeg"/><Relationship Id="rId5" Type="http://schemas.openxmlformats.org/officeDocument/2006/relationships/image" Target="../media/image16.jpeg"/><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D:\2015\&#24453;&#23436;&#25104;&#24037;&#20316;\&#26032;&#35270;&#37326;&#31532;&#19977;&#29256;&#35835;&#20889;&#35838;&#20214;&#26816;&#27979;\&#35835;&#20889;4\Unit%202\Unit2%20SectionA\CD2.mp3" TargetMode="External"/><Relationship Id="rId6" Type="http://schemas.openxmlformats.org/officeDocument/2006/relationships/image" Target="../media/image27.png"/><Relationship Id="rId5" Type="http://schemas.openxmlformats.org/officeDocument/2006/relationships/image" Target="../media/image25.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file:///D:\2015\&#24453;&#23436;&#25104;&#24037;&#20316;\&#26032;&#35270;&#37326;&#31532;&#19977;&#29256;&#35835;&#20889;&#35838;&#20214;&#26816;&#27979;\&#35835;&#20889;4\Unit%202\Unit2%20SectionA\CD3.mp3" TargetMode="External"/><Relationship Id="rId6" Type="http://schemas.openxmlformats.org/officeDocument/2006/relationships/image" Target="../media/image27.png"/><Relationship Id="rId5" Type="http://schemas.openxmlformats.org/officeDocument/2006/relationships/image" Target="../media/image25.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audio" Target="file:///D:\2015\&#24453;&#23436;&#25104;&#24037;&#20316;\&#26032;&#35270;&#37326;&#31532;&#19977;&#29256;&#35835;&#20889;&#35838;&#20214;&#26816;&#27979;\&#35835;&#20889;4\Unit%202\Unit2%20SectionA\CD4.mp3" TargetMode="External"/><Relationship Id="rId6" Type="http://schemas.openxmlformats.org/officeDocument/2006/relationships/slide" Target="slide5.xml"/><Relationship Id="rId5" Type="http://schemas.openxmlformats.org/officeDocument/2006/relationships/image" Target="../media/image25.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12"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11" Type="http://schemas.openxmlformats.org/officeDocument/2006/relationships/slide" Target="slide17.xml"/><Relationship Id="rId10" Type="http://schemas.openxmlformats.org/officeDocument/2006/relationships/slide" Target="slide18.xml"/><Relationship Id="rId4" Type="http://schemas.openxmlformats.org/officeDocument/2006/relationships/image" Target="../media/image28.png"/><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jpeg"/><Relationship Id="rId7" Type="http://schemas.openxmlformats.org/officeDocument/2006/relationships/slide" Target="slide6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20.xml"/><Relationship Id="rId10" Type="http://schemas.openxmlformats.org/officeDocument/2006/relationships/image" Target="../media/image16.jpeg"/><Relationship Id="rId4" Type="http://schemas.openxmlformats.org/officeDocument/2006/relationships/image" Target="../media/image32.png"/><Relationship Id="rId9"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9.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slide" Target="slide10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19.xml"/><Relationship Id="rId5" Type="http://schemas.openxmlformats.org/officeDocument/2006/relationships/image" Target="../media/image10.png"/><Relationship Id="rId10" Type="http://schemas.openxmlformats.org/officeDocument/2006/relationships/slide" Target="slide5.xml"/><Relationship Id="rId4" Type="http://schemas.openxmlformats.org/officeDocument/2006/relationships/slide" Target="slide75.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2.png"/><Relationship Id="rId7" Type="http://schemas.openxmlformats.org/officeDocument/2006/relationships/slide" Target="slide16.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15.png"/><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0.jpeg"/></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4.jpeg"/><Relationship Id="rId4" Type="http://schemas.openxmlformats.org/officeDocument/2006/relationships/image" Target="../media/image43.jpeg"/></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4.jpeg"/></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44.jpeg"/><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16.jpeg"/><Relationship Id="rId5" Type="http://schemas.openxmlformats.org/officeDocument/2006/relationships/slide" Target="slide19.xml"/><Relationship Id="rId4" Type="http://schemas.openxmlformats.org/officeDocument/2006/relationships/image" Target="../media/image44.jpeg"/></Relationships>
</file>

<file path=ppt/slides/_rels/slide6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image" Target="../media/image46.png"/><Relationship Id="rId4" Type="http://schemas.openxmlformats.org/officeDocument/2006/relationships/slide" Target="slide68.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image" Target="../media/image53.png"/><Relationship Id="rId4" Type="http://schemas.openxmlformats.org/officeDocument/2006/relationships/image" Target="../media/image52.gif"/></Relationships>
</file>

<file path=ppt/slides/_rels/slide7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51.xml"/><Relationship Id="rId7"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video" Target="file:///D:\2015\&#24453;&#23436;&#25104;&#24037;&#20316;\&#26032;&#35270;&#37326;&#31532;&#19977;&#29256;&#35835;&#20889;&#35838;&#20214;&#26816;&#27979;\&#35835;&#20889;4\Unit%202\Unit2%20SectionA\The%20True%20Beauty.wmv" TargetMode="External"/><Relationship Id="rId6" Type="http://schemas.openxmlformats.org/officeDocument/2006/relationships/image" Target="../media/image51.jpeg"/><Relationship Id="rId5" Type="http://schemas.openxmlformats.org/officeDocument/2006/relationships/image" Target="../media/image55.png"/><Relationship Id="rId4" Type="http://schemas.openxmlformats.org/officeDocument/2006/relationships/hyperlink" Target="bodylanguage.3gp"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7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9.xml"/><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notesSlide" Target="../notesSlides/notesSlide54.xml"/><Relationship Id="rId7" Type="http://schemas.openxmlformats.org/officeDocument/2006/relationships/slide" Target="slide76.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11" Type="http://schemas.openxmlformats.org/officeDocument/2006/relationships/image" Target="../media/image16.jpeg"/><Relationship Id="rId5" Type="http://schemas.openxmlformats.org/officeDocument/2006/relationships/image" Target="../media/image59.png"/><Relationship Id="rId10" Type="http://schemas.openxmlformats.org/officeDocument/2006/relationships/slide" Target="slide4.xml"/><Relationship Id="rId4" Type="http://schemas.openxmlformats.org/officeDocument/2006/relationships/image" Target="../media/image58.jpeg"/><Relationship Id="rId9" Type="http://schemas.openxmlformats.org/officeDocument/2006/relationships/slide" Target="slide96.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75.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9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5.xml"/><Relationship Id="rId4" Type="http://schemas.openxmlformats.org/officeDocument/2006/relationships/image" Target="../media/image64.jpeg"/></Relationships>
</file>

<file path=ppt/slides/_rels/slide9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5.xml"/><Relationship Id="rId4" Type="http://schemas.openxmlformats.org/officeDocument/2006/relationships/image" Target="../media/image6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schemeClr val="bg1"/>
                </a:solidFill>
                <a:latin typeface="Bodoni MT Condensed" pitchFamily="18" charset="0"/>
                <a:ea typeface="HY견명조"/>
                <a:cs typeface="Times New Roman" pitchFamily="18" charset="0"/>
              </a:rPr>
              <a:t>FOREIGH 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UNIVERTISY</a:t>
            </a:r>
            <a:endParaRPr lang="zh-CN" altLang="en-US" sz="1400" b="1" dirty="0">
              <a:solidFill>
                <a:schemeClr val="bg1"/>
              </a:solidFill>
              <a:latin typeface="Bodoni MT Condensed" pitchFamily="18" charset="0"/>
              <a:ea typeface="HY견명조"/>
              <a:cs typeface="Times New Roman" pitchFamily="18" charset="0"/>
            </a:endParaRPr>
          </a:p>
        </p:txBody>
      </p:sp>
      <p:grpSp>
        <p:nvGrpSpPr>
          <p:cNvPr id="29" name="组合 28"/>
          <p:cNvGrpSpPr/>
          <p:nvPr/>
        </p:nvGrpSpPr>
        <p:grpSpPr>
          <a:xfrm>
            <a:off x="0" y="0"/>
            <a:ext cx="9501221" cy="6858000"/>
            <a:chOff x="0" y="0"/>
            <a:chExt cx="9501221" cy="6858000"/>
          </a:xfrm>
        </p:grpSpPr>
        <p:grpSp>
          <p:nvGrpSpPr>
            <p:cNvPr id="17" name="组合 16"/>
            <p:cNvGrpSpPr/>
            <p:nvPr/>
          </p:nvGrpSpPr>
          <p:grpSpPr>
            <a:xfrm>
              <a:off x="0" y="0"/>
              <a:ext cx="9501221" cy="6858000"/>
              <a:chOff x="0" y="0"/>
              <a:chExt cx="9501221"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a:grpSpLocks/>
              </p:cNvGrpSpPr>
              <p:nvPr/>
            </p:nvGrpSpPr>
            <p:grpSpPr bwMode="auto">
              <a:xfrm>
                <a:off x="1943014" y="1412776"/>
                <a:ext cx="4516812" cy="2664296"/>
                <a:chOff x="3836591" y="195098"/>
                <a:chExt cx="4807418" cy="3871305"/>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207360"/>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20736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0" y="4941168"/>
                <a:ext cx="9501221" cy="486287"/>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latinLnBrk="1">
                  <a:lnSpc>
                    <a:spcPct val="80000"/>
                  </a:lnSpc>
                  <a:spcBef>
                    <a:spcPct val="50000"/>
                  </a:spcBef>
                  <a:defRPr/>
                </a:pPr>
                <a:r>
                  <a:rPr lang="en-US" altLang="zh-CN" sz="3200" b="1" dirty="0" smtClean="0">
                    <a:solidFill>
                      <a:schemeClr val="accent3">
                        <a:lumMod val="50000"/>
                      </a:schemeClr>
                    </a:solidFill>
                    <a:latin typeface="Georgia" pitchFamily="18" charset="0"/>
                    <a:ea typeface="Gulim" pitchFamily="34" charset="-127"/>
                  </a:rPr>
                  <a:t>The confusing pursuit of beauty</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2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pic>
          <p:nvPicPr>
            <p:cNvPr id="13314" name="Picture 2" descr="c:\documents and settings\administrator\application data\360se6\User Data\temp\414881b2-001b-436e-a234-ddfce86e2fc9.jpg"/>
            <p:cNvPicPr>
              <a:picLocks noChangeAspect="1" noChangeArrowheads="1"/>
            </p:cNvPicPr>
            <p:nvPr/>
          </p:nvPicPr>
          <p:blipFill>
            <a:blip r:embed="rId4" cstate="print"/>
            <a:stretch>
              <a:fillRect/>
            </a:stretch>
          </p:blipFill>
          <p:spPr bwMode="auto">
            <a:xfrm>
              <a:off x="1943014" y="1412776"/>
              <a:ext cx="1388881" cy="1298983"/>
            </a:xfrm>
            <a:prstGeom prst="rect">
              <a:avLst/>
            </a:prstGeom>
            <a:ln>
              <a:noFill/>
            </a:ln>
            <a:effectLst>
              <a:outerShdw blurRad="292100" dist="139700" dir="2700000" algn="tl" rotWithShape="0">
                <a:srgbClr val="333333">
                  <a:alpha val="65000"/>
                </a:srgbClr>
              </a:outerShdw>
            </a:effectLst>
          </p:spPr>
        </p:pic>
        <p:pic>
          <p:nvPicPr>
            <p:cNvPr id="13316" name="Picture 4" descr="c:\documents and settings\administrator\application data\360se6\User Data\temp\1372296219749.jpg"/>
            <p:cNvPicPr>
              <a:picLocks noChangeAspect="1" noChangeArrowheads="1"/>
            </p:cNvPicPr>
            <p:nvPr/>
          </p:nvPicPr>
          <p:blipFill>
            <a:blip r:embed="rId5" cstate="print"/>
            <a:stretch>
              <a:fillRect/>
            </a:stretch>
          </p:blipFill>
          <p:spPr bwMode="auto">
            <a:xfrm>
              <a:off x="467544" y="2830698"/>
              <a:ext cx="1414540" cy="1246373"/>
            </a:xfrm>
            <a:prstGeom prst="rect">
              <a:avLst/>
            </a:prstGeom>
            <a:ln>
              <a:noFill/>
            </a:ln>
            <a:effectLst>
              <a:outerShdw blurRad="292100" dist="139700" dir="2700000" algn="tl" rotWithShape="0">
                <a:srgbClr val="333333">
                  <a:alpha val="65000"/>
                </a:srgbClr>
              </a:outerShdw>
            </a:effectLst>
          </p:spPr>
        </p:pic>
        <p:pic>
          <p:nvPicPr>
            <p:cNvPr id="13324" name="Picture 12" descr="c:\documents and settings\administrator\application data\360se6\User Data\temp\20080430155424467.jpg"/>
            <p:cNvPicPr>
              <a:picLocks noChangeAspect="1" noChangeArrowheads="1"/>
            </p:cNvPicPr>
            <p:nvPr/>
          </p:nvPicPr>
          <p:blipFill>
            <a:blip r:embed="rId6" cstate="print"/>
            <a:stretch>
              <a:fillRect/>
            </a:stretch>
          </p:blipFill>
          <p:spPr bwMode="auto">
            <a:xfrm>
              <a:off x="3428992" y="2830697"/>
              <a:ext cx="1450699" cy="124637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 xmlns:p14="http://schemas.microsoft.com/office/powerpoint/2010/main"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2"/>
          <p:cNvSpPr>
            <a:spLocks noChangeArrowheads="1"/>
          </p:cNvSpPr>
          <p:nvPr/>
        </p:nvSpPr>
        <p:spPr bwMode="auto">
          <a:xfrm>
            <a:off x="4640263" y="552280"/>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Appreciate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pic>
        <p:nvPicPr>
          <p:cNvPr id="7"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sp>
        <p:nvSpPr>
          <p:cNvPr id="8" name="TextBox 7"/>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 name="矩形 10"/>
          <p:cNvSpPr/>
          <p:nvPr/>
        </p:nvSpPr>
        <p:spPr>
          <a:xfrm>
            <a:off x="1043608" y="1412776"/>
            <a:ext cx="7416824" cy="1200329"/>
          </a:xfrm>
          <a:prstGeom prst="rect">
            <a:avLst/>
          </a:prstGeom>
        </p:spPr>
        <p:txBody>
          <a:bodyPr wrap="square">
            <a:spAutoFit/>
          </a:bodyPr>
          <a:lstStyle/>
          <a:p>
            <a:r>
              <a:rPr lang="en-US" altLang="zh-CN" sz="2400" b="1" dirty="0" smtClean="0">
                <a:solidFill>
                  <a:srgbClr val="000000"/>
                </a:solidFill>
                <a:latin typeface="Helvetica" pitchFamily="34" charset="0"/>
              </a:rPr>
              <a:t>Appreciate the following sayings about beauty and then talk about your own understanding of beauty.</a:t>
            </a:r>
            <a:endParaRPr lang="zh-CN" altLang="en-US" sz="2400" b="1" dirty="0" smtClean="0">
              <a:latin typeface="Helvetica"/>
              <a:ea typeface="Helvetica Neue"/>
              <a:cs typeface="Helvetica Neue"/>
            </a:endParaRPr>
          </a:p>
        </p:txBody>
      </p:sp>
      <p:sp>
        <p:nvSpPr>
          <p:cNvPr id="15" name="TextBox 14"/>
          <p:cNvSpPr txBox="1"/>
          <p:nvPr/>
        </p:nvSpPr>
        <p:spPr>
          <a:xfrm>
            <a:off x="857224" y="2857496"/>
            <a:ext cx="6912767" cy="3016210"/>
          </a:xfrm>
          <a:prstGeom prst="rect">
            <a:avLst/>
          </a:prstGeom>
          <a:noFill/>
        </p:spPr>
        <p:txBody>
          <a:bodyPr vert="horz" wrap="square" rtlCol="0">
            <a:spAutoFit/>
          </a:bodyPr>
          <a:lstStyle/>
          <a:p>
            <a:pPr marL="720000" indent="-457200">
              <a:lnSpc>
                <a:spcPct val="150000"/>
              </a:lnSpc>
              <a:spcAft>
                <a:spcPts val="1200"/>
              </a:spcAft>
              <a:buClr>
                <a:srgbClr val="0E9D80"/>
              </a:buClr>
              <a:buFont typeface="Arial" pitchFamily="34" charset="0"/>
              <a:buChar char="•"/>
            </a:pPr>
            <a:r>
              <a:rPr lang="en-US" altLang="zh-CN" sz="2400" dirty="0" smtClean="0">
                <a:latin typeface="Helvetica" pitchFamily="34" charset="0"/>
                <a:cs typeface="Helvetica" pitchFamily="34" charset="0"/>
              </a:rPr>
              <a:t>Beauty outside catches the eyes but the real     beauty that lies within captures the heart.</a:t>
            </a:r>
          </a:p>
          <a:p>
            <a:pPr marL="720000" indent="-457200">
              <a:lnSpc>
                <a:spcPct val="150000"/>
              </a:lnSpc>
              <a:spcAft>
                <a:spcPts val="1200"/>
              </a:spcAft>
              <a:buClr>
                <a:srgbClr val="0E9D80"/>
              </a:buClr>
              <a:buFont typeface="Arial" pitchFamily="34" charset="0"/>
              <a:buChar char="•"/>
            </a:pPr>
            <a:r>
              <a:rPr lang="en-US" altLang="zh-CN" sz="2400" dirty="0" smtClean="0">
                <a:latin typeface="Helvetica" pitchFamily="34" charset="0"/>
                <a:cs typeface="Helvetica" pitchFamily="34" charset="0"/>
              </a:rPr>
              <a:t>External beauty disappears as you age but internal beauty is remembered even when you are long gone from this earth. </a:t>
            </a:r>
          </a:p>
        </p:txBody>
      </p:sp>
      <p:grpSp>
        <p:nvGrpSpPr>
          <p:cNvPr id="2" name="Group 17"/>
          <p:cNvGrpSpPr/>
          <p:nvPr/>
        </p:nvGrpSpPr>
        <p:grpSpPr>
          <a:xfrm>
            <a:off x="6643702" y="5572140"/>
            <a:ext cx="1719262" cy="1143000"/>
            <a:chOff x="188442" y="1575375"/>
            <a:chExt cx="1719262" cy="1143000"/>
          </a:xfrm>
        </p:grpSpPr>
        <p:pic>
          <p:nvPicPr>
            <p:cNvPr id="12" name="Picture 7">
              <a:hlinkClick r:id="rId4" action="ppaction://hlinksldjump"/>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8442" y="1575375"/>
              <a:ext cx="1431925" cy="1143000"/>
            </a:xfrm>
            <a:prstGeom prst="rect">
              <a:avLst/>
            </a:prstGeom>
            <a:noFill/>
            <a:ln w="9525">
              <a:noFill/>
              <a:miter lim="800000"/>
              <a:headEnd/>
              <a:tailEnd/>
            </a:ln>
          </p:spPr>
        </p:pic>
        <p:sp>
          <p:nvSpPr>
            <p:cNvPr id="13" name="TextBox 12">
              <a:hlinkClick r:id="" action="ppaction://noaction"/>
            </p:cNvPr>
            <p:cNvSpPr txBox="1"/>
            <p:nvPr/>
          </p:nvSpPr>
          <p:spPr>
            <a:xfrm>
              <a:off x="404342" y="1973838"/>
              <a:ext cx="150336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spTree>
    <p:extLst>
      <p:ext uri="{BB962C8B-B14F-4D97-AF65-F5344CB8AC3E}">
        <p14:creationId xmlns="" xmlns:p14="http://schemas.microsoft.com/office/powerpoint/2010/main"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blinds(horizontal)">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品牌.bmp"/>
          <p:cNvPicPr>
            <a:picLocks noChangeAspect="1"/>
          </p:cNvPicPr>
          <p:nvPr/>
        </p:nvPicPr>
        <p:blipFill>
          <a:blip r:embed="rId3" cstate="print"/>
          <a:stretch>
            <a:fillRect/>
          </a:stretch>
        </p:blipFill>
        <p:spPr>
          <a:xfrm>
            <a:off x="495753" y="2525574"/>
            <a:ext cx="3114467" cy="3000372"/>
          </a:xfrm>
          <a:prstGeom prst="rect">
            <a:avLst/>
          </a:prstGeom>
        </p:spPr>
      </p:pic>
      <p:grpSp>
        <p:nvGrpSpPr>
          <p:cNvPr id="19" name="组合 18"/>
          <p:cNvGrpSpPr/>
          <p:nvPr/>
        </p:nvGrpSpPr>
        <p:grpSpPr>
          <a:xfrm>
            <a:off x="0" y="0"/>
            <a:ext cx="9144028" cy="5661246"/>
            <a:chOff x="0" y="0"/>
            <a:chExt cx="9144028" cy="5661246"/>
          </a:xfrm>
        </p:grpSpPr>
        <p:pic>
          <p:nvPicPr>
            <p:cNvPr id="2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sp>
          <p:nvSpPr>
            <p:cNvPr id="1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43600"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b="1"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Useful Expressions</a:t>
              </a:r>
            </a:p>
          </p:txBody>
        </p:sp>
        <p:sp>
          <p:nvSpPr>
            <p:cNvPr id="24" name="TextBox 23">
              <a:hlinkClick r:id="rId7"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2" name="组合 21"/>
          <p:cNvGrpSpPr/>
          <p:nvPr/>
        </p:nvGrpSpPr>
        <p:grpSpPr>
          <a:xfrm>
            <a:off x="53311" y="-24"/>
            <a:ext cx="9305035" cy="708025"/>
            <a:chOff x="53311" y="-24"/>
            <a:chExt cx="9305035" cy="708025"/>
          </a:xfrm>
        </p:grpSpPr>
        <p:sp>
          <p:nvSpPr>
            <p:cNvPr id="25"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28"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30"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sp>
          <p:nvSpPr>
            <p:cNvPr id="31" name="TextBox 30"/>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grpSp>
      <p:pic>
        <p:nvPicPr>
          <p:cNvPr id="18" name="Picture 4">
            <a:hlinkClick r:id="rId8" action="ppaction://hlinksldjump"/>
          </p:cNvPr>
          <p:cNvPicPr>
            <a:picLocks noChangeAspect="1" noChangeArrowheads="1"/>
          </p:cNvPicPr>
          <p:nvPr/>
        </p:nvPicPr>
        <p:blipFill>
          <a:blip r:embed="rId9"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087319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455440494"/>
              </p:ext>
            </p:extLst>
          </p:nvPr>
        </p:nvGraphicFramePr>
        <p:xfrm>
          <a:off x="323528" y="1412776"/>
          <a:ext cx="8424936" cy="4646551"/>
        </p:xfrm>
        <a:graphic>
          <a:graphicData uri="http://schemas.openxmlformats.org/drawingml/2006/table">
            <a:tbl>
              <a:tblPr firstRow="1" bandRow="1">
                <a:tableStyleId>{22838BEF-8BB2-4498-84A7-C5851F593DF1}</a:tableStyleId>
              </a:tblPr>
              <a:tblGrid>
                <a:gridCol w="3528392"/>
                <a:gridCol w="4896544"/>
              </a:tblGrid>
              <a:tr h="430261">
                <a:tc>
                  <a:txBody>
                    <a:bodyPr/>
                    <a:lstStyle/>
                    <a:p>
                      <a:r>
                        <a:rPr lang="en-US" altLang="zh-CN" sz="2200" b="0" dirty="0" smtClean="0">
                          <a:latin typeface="华文楷体" pitchFamily="2" charset="-122"/>
                          <a:ea typeface="华文楷体" pitchFamily="2" charset="-122"/>
                        </a:rPr>
                        <a:t>1 </a:t>
                      </a:r>
                      <a:r>
                        <a:rPr lang="zh-CN" altLang="en-US" sz="2200" b="0" kern="1200" dirty="0" smtClean="0">
                          <a:solidFill>
                            <a:schemeClr val="dk1"/>
                          </a:solidFill>
                          <a:latin typeface="华文楷体" pitchFamily="2" charset="-122"/>
                          <a:ea typeface="华文楷体" pitchFamily="2" charset="-122"/>
                          <a:cs typeface="+mn-cs"/>
                        </a:rPr>
                        <a:t>最简单的方法</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22358">
                <a:tc>
                  <a:txBody>
                    <a:bodyPr/>
                    <a:lstStyle/>
                    <a:p>
                      <a:r>
                        <a:rPr lang="en-US" altLang="zh-CN" sz="2200" kern="1200" dirty="0" smtClean="0">
                          <a:solidFill>
                            <a:schemeClr val="dk1"/>
                          </a:solidFill>
                          <a:latin typeface="华文楷体" pitchFamily="2" charset="-122"/>
                          <a:ea typeface="华文楷体" pitchFamily="2" charset="-122"/>
                          <a:cs typeface="+mn-cs"/>
                        </a:rPr>
                        <a:t>2 </a:t>
                      </a:r>
                      <a:r>
                        <a:rPr lang="zh-CN" altLang="en-US" sz="2200" kern="1200" dirty="0" smtClean="0">
                          <a:solidFill>
                            <a:schemeClr val="dk1"/>
                          </a:solidFill>
                          <a:latin typeface="华文楷体" pitchFamily="2" charset="-122"/>
                          <a:ea typeface="华文楷体" pitchFamily="2" charset="-122"/>
                          <a:cs typeface="+mn-cs"/>
                        </a:rPr>
                        <a:t>找到正确答案</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200" kern="1200" dirty="0">
                        <a:solidFill>
                          <a:schemeClr val="dk1"/>
                        </a:solidFill>
                        <a:latin typeface="华文楷体" pitchFamily="2" charset="-122"/>
                        <a:ea typeface="华文楷体" pitchFamily="2" charset="-122"/>
                        <a:cs typeface="+mn-cs"/>
                      </a:endParaRPr>
                    </a:p>
                  </a:txBody>
                  <a:tcPr anchor="ctr"/>
                </a:tc>
              </a:tr>
              <a:tr h="498433">
                <a:tc>
                  <a:txBody>
                    <a:bodyPr/>
                    <a:lstStyle/>
                    <a:p>
                      <a:r>
                        <a:rPr lang="en-US" altLang="zh-CN" sz="2200" dirty="0" smtClean="0">
                          <a:latin typeface="华文楷体" pitchFamily="2" charset="-122"/>
                          <a:ea typeface="华文楷体" pitchFamily="2" charset="-122"/>
                        </a:rPr>
                        <a:t>3 </a:t>
                      </a:r>
                      <a:r>
                        <a:rPr lang="zh-CN" altLang="en-US" sz="2200" dirty="0" smtClean="0">
                          <a:latin typeface="华文楷体" pitchFamily="2" charset="-122"/>
                          <a:ea typeface="华文楷体" pitchFamily="2" charset="-122"/>
                        </a:rPr>
                        <a:t>形成对某人自己的看法</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33309">
                <a:tc>
                  <a:txBody>
                    <a:bodyPr/>
                    <a:lstStyle/>
                    <a:p>
                      <a:r>
                        <a:rPr lang="en-US" altLang="zh-CN" sz="2200" kern="1200" dirty="0" smtClean="0">
                          <a:solidFill>
                            <a:schemeClr val="dk1"/>
                          </a:solidFill>
                          <a:latin typeface="华文楷体" pitchFamily="2" charset="-122"/>
                          <a:ea typeface="华文楷体" pitchFamily="2" charset="-122"/>
                          <a:cs typeface="+mn-cs"/>
                        </a:rPr>
                        <a:t>4 </a:t>
                      </a:r>
                      <a:r>
                        <a:rPr lang="zh-CN" altLang="en-US" sz="2200" kern="1200" dirty="0" smtClean="0">
                          <a:solidFill>
                            <a:schemeClr val="dk1"/>
                          </a:solidFill>
                          <a:latin typeface="华文楷体" pitchFamily="2" charset="-122"/>
                          <a:ea typeface="华文楷体" pitchFamily="2" charset="-122"/>
                          <a:cs typeface="+mn-cs"/>
                        </a:rPr>
                        <a:t>对</a:t>
                      </a:r>
                      <a:r>
                        <a:rPr lang="en-US" altLang="zh-CN" sz="2200" kern="1200" dirty="0" smtClean="0">
                          <a:solidFill>
                            <a:schemeClr val="dk1"/>
                          </a:solidFill>
                          <a:latin typeface="华文楷体" pitchFamily="2" charset="-122"/>
                          <a:ea typeface="华文楷体" pitchFamily="2" charset="-122"/>
                          <a:cs typeface="+mn-cs"/>
                        </a:rPr>
                        <a:t>…</a:t>
                      </a:r>
                      <a:r>
                        <a:rPr lang="zh-CN" altLang="en-US" sz="2200" kern="1200" dirty="0" smtClean="0">
                          <a:solidFill>
                            <a:schemeClr val="dk1"/>
                          </a:solidFill>
                          <a:latin typeface="华文楷体" pitchFamily="2" charset="-122"/>
                          <a:ea typeface="华文楷体" pitchFamily="2" charset="-122"/>
                          <a:cs typeface="+mn-cs"/>
                        </a:rPr>
                        <a:t>感到自傲</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32048">
                <a:tc>
                  <a:txBody>
                    <a:bodyPr/>
                    <a:lstStyle/>
                    <a:p>
                      <a:r>
                        <a:rPr lang="en-US" altLang="zh-CN" sz="2200" dirty="0" smtClean="0">
                          <a:latin typeface="华文楷体" pitchFamily="2" charset="-122"/>
                          <a:ea typeface="华文楷体" pitchFamily="2" charset="-122"/>
                        </a:rPr>
                        <a:t>5 </a:t>
                      </a:r>
                      <a:r>
                        <a:rPr lang="zh-CN" altLang="en-US" sz="2200" dirty="0" smtClean="0">
                          <a:latin typeface="华文楷体" pitchFamily="2" charset="-122"/>
                          <a:ea typeface="华文楷体" pitchFamily="2" charset="-122"/>
                        </a:rPr>
                        <a:t>认为</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有价值</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32048">
                <a:tc>
                  <a:txBody>
                    <a:bodyPr/>
                    <a:lstStyle/>
                    <a:p>
                      <a:r>
                        <a:rPr lang="en-US" altLang="zh-CN" sz="2200" dirty="0" smtClean="0">
                          <a:latin typeface="华文楷体" pitchFamily="2" charset="-122"/>
                          <a:ea typeface="华文楷体" pitchFamily="2" charset="-122"/>
                        </a:rPr>
                        <a:t>6 </a:t>
                      </a:r>
                      <a:r>
                        <a:rPr lang="zh-CN" altLang="en-US" sz="2200" kern="1200" dirty="0" smtClean="0">
                          <a:solidFill>
                            <a:schemeClr val="dk1"/>
                          </a:solidFill>
                          <a:latin typeface="华文楷体" pitchFamily="2" charset="-122"/>
                          <a:ea typeface="华文楷体" pitchFamily="2" charset="-122"/>
                          <a:cs typeface="+mn-cs"/>
                        </a:rPr>
                        <a:t>从美学的角度</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7 </a:t>
                      </a:r>
                      <a:r>
                        <a:rPr lang="zh-CN" altLang="en-US" sz="2200" kern="1200" dirty="0" smtClean="0">
                          <a:solidFill>
                            <a:schemeClr val="dk1"/>
                          </a:solidFill>
                          <a:latin typeface="华文楷体" pitchFamily="2" charset="-122"/>
                          <a:ea typeface="华文楷体" pitchFamily="2" charset="-122"/>
                          <a:cs typeface="+mn-cs"/>
                        </a:rPr>
                        <a:t>因</a:t>
                      </a:r>
                      <a:r>
                        <a:rPr lang="en-US" altLang="zh-CN" sz="2200" kern="1200" dirty="0" smtClean="0">
                          <a:solidFill>
                            <a:schemeClr val="dk1"/>
                          </a:solidFill>
                          <a:latin typeface="华文楷体" pitchFamily="2" charset="-122"/>
                          <a:ea typeface="华文楷体" pitchFamily="2" charset="-122"/>
                          <a:cs typeface="+mn-cs"/>
                        </a:rPr>
                        <a:t>…</a:t>
                      </a:r>
                      <a:r>
                        <a:rPr lang="zh-CN" altLang="en-US" sz="2200" kern="1200" dirty="0" smtClean="0">
                          <a:solidFill>
                            <a:schemeClr val="dk1"/>
                          </a:solidFill>
                          <a:latin typeface="华文楷体" pitchFamily="2" charset="-122"/>
                          <a:ea typeface="华文楷体" pitchFamily="2" charset="-122"/>
                          <a:cs typeface="+mn-cs"/>
                        </a:rPr>
                        <a:t>相形见绌，黯然失色</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kern="1200" dirty="0" smtClean="0">
                          <a:solidFill>
                            <a:schemeClr val="dk1"/>
                          </a:solidFill>
                          <a:latin typeface="华文楷体" pitchFamily="2" charset="-122"/>
                          <a:ea typeface="华文楷体" pitchFamily="2" charset="-122"/>
                          <a:cs typeface="+mn-cs"/>
                        </a:rPr>
                        <a:t>8 </a:t>
                      </a:r>
                      <a:r>
                        <a:rPr lang="zh-CN" altLang="en-US" sz="2200" kern="1200" dirty="0" smtClean="0">
                          <a:solidFill>
                            <a:schemeClr val="dk1"/>
                          </a:solidFill>
                          <a:latin typeface="华文楷体" pitchFamily="2" charset="-122"/>
                          <a:ea typeface="华文楷体" pitchFamily="2" charset="-122"/>
                          <a:cs typeface="+mn-cs"/>
                        </a:rPr>
                        <a:t>不辜负；符合</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9 </a:t>
                      </a:r>
                      <a:r>
                        <a:rPr lang="zh-CN" altLang="en-US" sz="2200" kern="1200" dirty="0" smtClean="0">
                          <a:solidFill>
                            <a:schemeClr val="dk1"/>
                          </a:solidFill>
                          <a:latin typeface="华文楷体" pitchFamily="2" charset="-122"/>
                          <a:ea typeface="华文楷体" pitchFamily="2" charset="-122"/>
                          <a:cs typeface="+mn-cs"/>
                        </a:rPr>
                        <a:t>将</a:t>
                      </a:r>
                      <a:r>
                        <a:rPr lang="en-US" altLang="zh-CN" sz="2200" kern="1200" dirty="0" smtClean="0">
                          <a:solidFill>
                            <a:schemeClr val="dk1"/>
                          </a:solidFill>
                          <a:latin typeface="华文楷体" pitchFamily="2" charset="-122"/>
                          <a:ea typeface="华文楷体" pitchFamily="2" charset="-122"/>
                          <a:cs typeface="+mn-cs"/>
                        </a:rPr>
                        <a:t>…</a:t>
                      </a:r>
                      <a:r>
                        <a:rPr lang="zh-CN" altLang="en-US" sz="2200" kern="1200" dirty="0" smtClean="0">
                          <a:solidFill>
                            <a:schemeClr val="dk1"/>
                          </a:solidFill>
                          <a:latin typeface="华文楷体" pitchFamily="2" charset="-122"/>
                          <a:ea typeface="华文楷体" pitchFamily="2" charset="-122"/>
                          <a:cs typeface="+mn-cs"/>
                        </a:rPr>
                        <a:t>与</a:t>
                      </a:r>
                      <a:r>
                        <a:rPr lang="en-US" altLang="zh-CN" sz="2200" kern="1200" dirty="0" smtClean="0">
                          <a:solidFill>
                            <a:schemeClr val="dk1"/>
                          </a:solidFill>
                          <a:latin typeface="华文楷体" pitchFamily="2" charset="-122"/>
                          <a:ea typeface="华文楷体" pitchFamily="2" charset="-122"/>
                          <a:cs typeface="+mn-cs"/>
                        </a:rPr>
                        <a:t>…</a:t>
                      </a:r>
                      <a:r>
                        <a:rPr lang="zh-CN" altLang="en-US" sz="2200" kern="1200" dirty="0" smtClean="0">
                          <a:solidFill>
                            <a:schemeClr val="dk1"/>
                          </a:solidFill>
                          <a:latin typeface="华文楷体" pitchFamily="2" charset="-122"/>
                          <a:ea typeface="华文楷体" pitchFamily="2" charset="-122"/>
                          <a:cs typeface="+mn-cs"/>
                        </a:rPr>
                        <a:t>相比</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kern="1200" dirty="0" smtClean="0">
                          <a:solidFill>
                            <a:schemeClr val="dk1"/>
                          </a:solidFill>
                          <a:latin typeface="华文楷体" pitchFamily="2" charset="-122"/>
                          <a:ea typeface="华文楷体" pitchFamily="2" charset="-122"/>
                          <a:cs typeface="+mn-cs"/>
                        </a:rPr>
                        <a:t>10 </a:t>
                      </a:r>
                      <a:r>
                        <a:rPr lang="zh-CN" altLang="en-US" sz="2200" b="0" kern="1200" dirty="0" smtClean="0">
                          <a:solidFill>
                            <a:schemeClr val="dk1"/>
                          </a:solidFill>
                          <a:latin typeface="华文楷体" pitchFamily="2" charset="-122"/>
                          <a:ea typeface="华文楷体" pitchFamily="2" charset="-122"/>
                          <a:cs typeface="+mn-cs"/>
                        </a:rPr>
                        <a:t>包括，连同</a:t>
                      </a:r>
                      <a:endParaRPr lang="zh-CN" altLang="en-US" sz="220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7" name="TextBox 6"/>
          <p:cNvSpPr txBox="1"/>
          <p:nvPr/>
        </p:nvSpPr>
        <p:spPr>
          <a:xfrm>
            <a:off x="3851920" y="1412776"/>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the easiest way out </a:t>
            </a:r>
            <a:endParaRPr lang="zh-CN" altLang="en-US" sz="2400" dirty="0" smtClean="0">
              <a:latin typeface="Helvetica" pitchFamily="34" charset="0"/>
              <a:ea typeface="Cambria Math" pitchFamily="18" charset="0"/>
              <a:cs typeface="Arial" pitchFamily="34" charset="0"/>
            </a:endParaRPr>
          </a:p>
        </p:txBody>
      </p:sp>
      <p:sp>
        <p:nvSpPr>
          <p:cNvPr id="8" name="TextBox 7"/>
          <p:cNvSpPr txBox="1"/>
          <p:nvPr/>
        </p:nvSpPr>
        <p:spPr>
          <a:xfrm>
            <a:off x="3851920" y="1844824"/>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come up with the right answer </a:t>
            </a:r>
          </a:p>
        </p:txBody>
      </p:sp>
      <p:sp>
        <p:nvSpPr>
          <p:cNvPr id="9" name="TextBox 8"/>
          <p:cNvSpPr txBox="1"/>
          <p:nvPr/>
        </p:nvSpPr>
        <p:spPr>
          <a:xfrm>
            <a:off x="3851920" y="2276872"/>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form an opinion of oneself </a:t>
            </a:r>
          </a:p>
        </p:txBody>
      </p:sp>
      <p:sp>
        <p:nvSpPr>
          <p:cNvPr id="10" name="TextBox 9"/>
          <p:cNvSpPr txBox="1"/>
          <p:nvPr/>
        </p:nvSpPr>
        <p:spPr>
          <a:xfrm>
            <a:off x="3851920" y="2780928"/>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be arrogant about </a:t>
            </a:r>
          </a:p>
        </p:txBody>
      </p:sp>
      <p:sp>
        <p:nvSpPr>
          <p:cNvPr id="11" name="TextBox 10"/>
          <p:cNvSpPr txBox="1"/>
          <p:nvPr/>
        </p:nvSpPr>
        <p:spPr>
          <a:xfrm>
            <a:off x="3851920" y="3212976"/>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affix value to </a:t>
            </a:r>
            <a:r>
              <a:rPr lang="en-US" altLang="zh-CN" sz="2400" dirty="0" err="1" smtClean="0">
                <a:latin typeface="Helvetica" pitchFamily="34" charset="0"/>
                <a:ea typeface="Cambria Math" pitchFamily="18" charset="0"/>
                <a:cs typeface="Arial" pitchFamily="34" charset="0"/>
              </a:rPr>
              <a:t>sth</a:t>
            </a:r>
            <a:r>
              <a:rPr lang="en-US" altLang="zh-CN" sz="2400" dirty="0" smtClean="0">
                <a:latin typeface="Helvetica" pitchFamily="34" charset="0"/>
                <a:ea typeface="Cambria Math" pitchFamily="18" charset="0"/>
                <a:cs typeface="Arial" pitchFamily="34" charset="0"/>
              </a:rPr>
              <a:t>.</a:t>
            </a:r>
            <a:endParaRPr lang="en-US" altLang="zh-CN" sz="2400" dirty="0">
              <a:latin typeface="Helvetica" pitchFamily="34" charset="0"/>
              <a:ea typeface="Cambria Math" pitchFamily="18" charset="0"/>
              <a:cs typeface="Arial" pitchFamily="34" charset="0"/>
            </a:endParaRPr>
          </a:p>
        </p:txBody>
      </p:sp>
      <p:sp>
        <p:nvSpPr>
          <p:cNvPr id="12" name="TextBox 11"/>
          <p:cNvSpPr txBox="1"/>
          <p:nvPr/>
        </p:nvSpPr>
        <p:spPr>
          <a:xfrm>
            <a:off x="3851920" y="3645024"/>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in terms of aesthetics </a:t>
            </a:r>
            <a:endParaRPr lang="en-US" altLang="zh-CN" sz="2400" dirty="0">
              <a:latin typeface="Helvetica" pitchFamily="34" charset="0"/>
              <a:ea typeface="Cambria Math" pitchFamily="18" charset="0"/>
              <a:cs typeface="Arial" pitchFamily="34" charset="0"/>
            </a:endParaRPr>
          </a:p>
        </p:txBody>
      </p:sp>
      <p:sp>
        <p:nvSpPr>
          <p:cNvPr id="13" name="TextBox 12"/>
          <p:cNvSpPr txBox="1"/>
          <p:nvPr/>
        </p:nvSpPr>
        <p:spPr>
          <a:xfrm>
            <a:off x="3851920" y="4077072"/>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be eclipsed by </a:t>
            </a:r>
            <a:endParaRPr lang="en-US" altLang="zh-CN" sz="2400" dirty="0">
              <a:latin typeface="Helvetica" pitchFamily="34" charset="0"/>
              <a:ea typeface="Cambria Math" pitchFamily="18" charset="0"/>
              <a:cs typeface="Arial" pitchFamily="34" charset="0"/>
            </a:endParaRPr>
          </a:p>
        </p:txBody>
      </p:sp>
      <p:sp>
        <p:nvSpPr>
          <p:cNvPr id="14" name="TextBox 13"/>
          <p:cNvSpPr txBox="1"/>
          <p:nvPr/>
        </p:nvSpPr>
        <p:spPr>
          <a:xfrm>
            <a:off x="3851920" y="4708044"/>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live up to</a:t>
            </a:r>
            <a:endParaRPr lang="en-US" altLang="zh-CN" sz="2400" dirty="0"/>
          </a:p>
        </p:txBody>
      </p:sp>
      <p:sp>
        <p:nvSpPr>
          <p:cNvPr id="15" name="TextBox 14"/>
          <p:cNvSpPr txBox="1"/>
          <p:nvPr/>
        </p:nvSpPr>
        <p:spPr>
          <a:xfrm>
            <a:off x="3851920" y="5186200"/>
            <a:ext cx="4824536"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contrast… with…</a:t>
            </a:r>
            <a:endParaRPr lang="en-US" altLang="zh-CN" sz="2400" dirty="0"/>
          </a:p>
        </p:txBody>
      </p:sp>
      <p:pic>
        <p:nvPicPr>
          <p:cNvPr id="68610" name="Picture 2" descr="H:\2015年修改\图片22.jpg"/>
          <p:cNvPicPr>
            <a:picLocks noChangeAspect="1" noChangeArrowheads="1"/>
          </p:cNvPicPr>
          <p:nvPr/>
        </p:nvPicPr>
        <p:blipFill>
          <a:blip r:embed="rId3" cstate="print"/>
          <a:srcRect r="5201"/>
          <a:stretch>
            <a:fillRect/>
          </a:stretch>
        </p:blipFill>
        <p:spPr bwMode="auto">
          <a:xfrm>
            <a:off x="0" y="0"/>
            <a:ext cx="9144000" cy="1279525"/>
          </a:xfrm>
          <a:prstGeom prst="rect">
            <a:avLst/>
          </a:prstGeom>
          <a:noFill/>
        </p:spPr>
      </p:pic>
      <p:sp>
        <p:nvSpPr>
          <p:cNvPr id="16" name="TextBox 15"/>
          <p:cNvSpPr txBox="1"/>
          <p:nvPr/>
        </p:nvSpPr>
        <p:spPr>
          <a:xfrm>
            <a:off x="3851920" y="5589240"/>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complete with</a:t>
            </a:r>
            <a:endParaRPr lang="en-US" altLang="zh-CN" sz="2400" dirty="0">
              <a:latin typeface="Helvetica" pitchFamily="34" charset="0"/>
              <a:ea typeface="Cambria Math" pitchFamily="18" charset="0"/>
              <a:cs typeface="Arial" pitchFamily="34" charset="0"/>
            </a:endParaRPr>
          </a:p>
        </p:txBody>
      </p:sp>
    </p:spTree>
    <p:extLst>
      <p:ext uri="{BB962C8B-B14F-4D97-AF65-F5344CB8AC3E}">
        <p14:creationId xmlns="" xmlns:p14="http://schemas.microsoft.com/office/powerpoint/2010/main"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 xmlns:p14="http://schemas.microsoft.com/office/powerpoint/2010/main" val="2183619086"/>
              </p:ext>
            </p:extLst>
          </p:nvPr>
        </p:nvGraphicFramePr>
        <p:xfrm>
          <a:off x="500033" y="1556792"/>
          <a:ext cx="8334405" cy="4514467"/>
        </p:xfrm>
        <a:graphic>
          <a:graphicData uri="http://schemas.openxmlformats.org/drawingml/2006/table">
            <a:tbl>
              <a:tblPr firstRow="1" bandRow="1">
                <a:tableStyleId>{22838BEF-8BB2-4498-84A7-C5851F593DF1}</a:tableStyleId>
              </a:tblPr>
              <a:tblGrid>
                <a:gridCol w="3298717"/>
                <a:gridCol w="5035688"/>
              </a:tblGrid>
              <a:tr h="42730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遵守，坚信</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3184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在</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的指导下</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32642">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13</a:t>
                      </a:r>
                      <a:r>
                        <a:rPr lang="en-US" altLang="zh-CN" sz="2200" b="0" kern="1200" baseline="0" dirty="0" smtClean="0">
                          <a:solidFill>
                            <a:schemeClr val="dk1"/>
                          </a:solidFill>
                          <a:latin typeface="华文楷体" pitchFamily="2" charset="-122"/>
                          <a:ea typeface="华文楷体" pitchFamily="2" charset="-122"/>
                          <a:cs typeface="+mn-cs"/>
                        </a:rPr>
                        <a:t> </a:t>
                      </a:r>
                      <a:r>
                        <a:rPr lang="zh-CN" altLang="en-US" sz="2200" b="0" kern="1200" dirty="0" smtClean="0">
                          <a:solidFill>
                            <a:schemeClr val="dk1"/>
                          </a:solidFill>
                          <a:latin typeface="华文楷体" pitchFamily="2" charset="-122"/>
                          <a:ea typeface="华文楷体" pitchFamily="2" charset="-122"/>
                          <a:cs typeface="+mn-cs"/>
                        </a:rPr>
                        <a:t>期望</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3264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请求</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的帮助</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32642">
                <a:tc>
                  <a:txBody>
                    <a:bodyPr/>
                    <a:lstStyle/>
                    <a:p>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15 </a:t>
                      </a:r>
                      <a:r>
                        <a:rPr lang="zh-CN" altLang="en-US" sz="2200" b="0" kern="1200" dirty="0" smtClean="0">
                          <a:solidFill>
                            <a:schemeClr val="dk1"/>
                          </a:solidFill>
                          <a:latin typeface="华文楷体" pitchFamily="2" charset="-122"/>
                          <a:ea typeface="华文楷体" pitchFamily="2" charset="-122"/>
                          <a:cs typeface="+mn-cs"/>
                        </a:rPr>
                        <a:t>提升自尊</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3264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16 </a:t>
                      </a:r>
                      <a:r>
                        <a:rPr lang="zh-CN" altLang="en-US" sz="2200" b="0" kern="1200" dirty="0" smtClean="0">
                          <a:solidFill>
                            <a:schemeClr val="dk1"/>
                          </a:solidFill>
                          <a:latin typeface="华文楷体" pitchFamily="2" charset="-122"/>
                          <a:ea typeface="华文楷体" pitchFamily="2" charset="-122"/>
                          <a:cs typeface="+mn-cs"/>
                        </a:rPr>
                        <a:t>变得对</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迷恋</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32642">
                <a:tc>
                  <a:txBody>
                    <a:bodyPr/>
                    <a:lstStyle/>
                    <a:p>
                      <a:r>
                        <a:rPr lang="zh-CN" altLang="en-US" sz="2200" b="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17 </a:t>
                      </a:r>
                      <a:r>
                        <a:rPr lang="zh-CN" altLang="en-US" sz="2200" b="0" kern="1200" dirty="0" smtClean="0">
                          <a:solidFill>
                            <a:schemeClr val="dk1"/>
                          </a:solidFill>
                          <a:latin typeface="华文楷体" pitchFamily="2" charset="-122"/>
                          <a:ea typeface="华文楷体" pitchFamily="2" charset="-122"/>
                          <a:cs typeface="+mn-cs"/>
                        </a:rPr>
                        <a:t>把自己置于审视之下</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292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18 </a:t>
                      </a:r>
                      <a:r>
                        <a:rPr lang="zh-CN" altLang="en-US" sz="2200" b="0" kern="1200" dirty="0" smtClean="0">
                          <a:solidFill>
                            <a:schemeClr val="dk1"/>
                          </a:solidFill>
                          <a:latin typeface="华文楷体" pitchFamily="2" charset="-122"/>
                          <a:ea typeface="华文楷体" pitchFamily="2" charset="-122"/>
                          <a:cs typeface="+mn-cs"/>
                        </a:rPr>
                        <a:t>言归正传</a:t>
                      </a:r>
                    </a:p>
                  </a:txBody>
                  <a:tcPr marL="0" marR="0" marT="0" marB="0" anchor="ctr" horzOverflow="overflow"/>
                </a:tc>
                <a:tc>
                  <a:txBody>
                    <a:bodyPr/>
                    <a:lstStyle/>
                    <a:p>
                      <a:endParaRPr lang="zh-CN" altLang="en-US" sz="2200" kern="1200" dirty="0">
                        <a:solidFill>
                          <a:schemeClr val="dk1"/>
                        </a:solidFill>
                        <a:latin typeface="华文楷体" pitchFamily="2" charset="-122"/>
                        <a:ea typeface="华文楷体" pitchFamily="2" charset="-122"/>
                        <a:cs typeface="+mn-cs"/>
                      </a:endParaRPr>
                    </a:p>
                  </a:txBody>
                  <a:tcPr anchor="ctr"/>
                </a:tc>
              </a:tr>
              <a:tr h="50006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19 </a:t>
                      </a:r>
                      <a:r>
                        <a:rPr lang="zh-CN" altLang="en-US" sz="2200" b="0" kern="1200" dirty="0" smtClean="0">
                          <a:solidFill>
                            <a:schemeClr val="dk1"/>
                          </a:solidFill>
                          <a:latin typeface="华文楷体" pitchFamily="2" charset="-122"/>
                          <a:ea typeface="华文楷体" pitchFamily="2" charset="-122"/>
                          <a:cs typeface="+mn-cs"/>
                        </a:rPr>
                        <a:t>对</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大放空洞赞美之词</a:t>
                      </a:r>
                    </a:p>
                  </a:txBody>
                  <a:tcPr marL="0" marR="0" marT="0" marB="0" anchor="ctr" horzOverflow="overflow"/>
                </a:tc>
                <a:tc>
                  <a:txBody>
                    <a:bodyPr/>
                    <a:lstStyle/>
                    <a:p>
                      <a:endParaRPr lang="zh-CN" altLang="en-US" sz="2200" kern="1200" dirty="0">
                        <a:solidFill>
                          <a:schemeClr val="dk1"/>
                        </a:solidFill>
                        <a:latin typeface="华文楷体" pitchFamily="2" charset="-122"/>
                        <a:ea typeface="华文楷体" pitchFamily="2" charset="-122"/>
                        <a:cs typeface="+mn-cs"/>
                      </a:endParaRPr>
                    </a:p>
                  </a:txBody>
                  <a:tcPr anchor="ctr"/>
                </a:tc>
              </a:tr>
              <a:tr h="499119">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 20 </a:t>
                      </a:r>
                      <a:r>
                        <a:rPr lang="zh-CN" altLang="en-US" sz="2200" b="0" kern="1200" dirty="0" smtClean="0">
                          <a:solidFill>
                            <a:schemeClr val="dk1"/>
                          </a:solidFill>
                          <a:latin typeface="华文楷体" pitchFamily="2" charset="-122"/>
                          <a:ea typeface="华文楷体" pitchFamily="2" charset="-122"/>
                          <a:cs typeface="+mn-cs"/>
                        </a:rPr>
                        <a:t>就</a:t>
                      </a:r>
                      <a:r>
                        <a:rPr lang="en-US" altLang="zh-CN"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给出主观评价</a:t>
                      </a:r>
                    </a:p>
                  </a:txBody>
                  <a:tcPr marL="0" marR="0" marT="0" marB="0" anchor="ctr" horzOverflow="overflow"/>
                </a:tc>
                <a:tc>
                  <a:txBody>
                    <a:bodyPr/>
                    <a:lstStyle/>
                    <a:p>
                      <a:endParaRPr lang="zh-CN" altLang="en-US" sz="2200" kern="1200" dirty="0">
                        <a:solidFill>
                          <a:schemeClr val="dk1"/>
                        </a:solidFill>
                        <a:latin typeface="华文楷体" pitchFamily="2" charset="-122"/>
                        <a:ea typeface="华文楷体" pitchFamily="2" charset="-122"/>
                        <a:cs typeface="+mn-cs"/>
                      </a:endParaRPr>
                    </a:p>
                  </a:txBody>
                  <a:tcPr anchor="ctr"/>
                </a:tc>
              </a:tr>
            </a:tbl>
          </a:graphicData>
        </a:graphic>
      </p:graphicFrame>
      <p:sp>
        <p:nvSpPr>
          <p:cNvPr id="8" name="TextBox 7"/>
          <p:cNvSpPr txBox="1"/>
          <p:nvPr/>
        </p:nvSpPr>
        <p:spPr>
          <a:xfrm>
            <a:off x="3807744" y="1556792"/>
            <a:ext cx="5300760"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adhere to</a:t>
            </a:r>
            <a:endParaRPr lang="en-US" altLang="zh-CN" sz="2400" dirty="0">
              <a:latin typeface="Helvetica" pitchFamily="34" charset="0"/>
              <a:ea typeface="Cambria Math" pitchFamily="18" charset="0"/>
              <a:cs typeface="Arial" pitchFamily="34" charset="0"/>
            </a:endParaRPr>
          </a:p>
        </p:txBody>
      </p:sp>
      <p:sp>
        <p:nvSpPr>
          <p:cNvPr id="9" name="TextBox 8"/>
          <p:cNvSpPr txBox="1"/>
          <p:nvPr/>
        </p:nvSpPr>
        <p:spPr>
          <a:xfrm>
            <a:off x="3807744" y="3681715"/>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become obsessed with</a:t>
            </a:r>
            <a:endParaRPr lang="en-US" altLang="zh-CN" sz="2400" dirty="0">
              <a:latin typeface="Helvetica" pitchFamily="34" charset="0"/>
              <a:ea typeface="Cambria Math" pitchFamily="18" charset="0"/>
              <a:cs typeface="Arial" pitchFamily="34" charset="0"/>
            </a:endParaRPr>
          </a:p>
        </p:txBody>
      </p:sp>
      <p:sp>
        <p:nvSpPr>
          <p:cNvPr id="10" name="TextBox 9"/>
          <p:cNvSpPr txBox="1"/>
          <p:nvPr/>
        </p:nvSpPr>
        <p:spPr>
          <a:xfrm>
            <a:off x="3807744" y="1988840"/>
            <a:ext cx="5211915"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under the instruction of</a:t>
            </a:r>
            <a:endParaRPr lang="en-US" altLang="zh-CN" sz="2400" dirty="0">
              <a:latin typeface="Helvetica" pitchFamily="34" charset="0"/>
              <a:ea typeface="Cambria Math" pitchFamily="18" charset="0"/>
              <a:cs typeface="Arial" pitchFamily="34" charset="0"/>
            </a:endParaRPr>
          </a:p>
        </p:txBody>
      </p:sp>
      <p:sp>
        <p:nvSpPr>
          <p:cNvPr id="11" name="TextBox 10"/>
          <p:cNvSpPr txBox="1"/>
          <p:nvPr/>
        </p:nvSpPr>
        <p:spPr>
          <a:xfrm>
            <a:off x="3807744" y="2395831"/>
            <a:ext cx="5211915"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in hopes of</a:t>
            </a:r>
          </a:p>
        </p:txBody>
      </p:sp>
      <p:sp>
        <p:nvSpPr>
          <p:cNvPr id="12" name="TextBox 11"/>
          <p:cNvSpPr txBox="1"/>
          <p:nvPr/>
        </p:nvSpPr>
        <p:spPr>
          <a:xfrm>
            <a:off x="3807744" y="2824459"/>
            <a:ext cx="4824536"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reach out to</a:t>
            </a:r>
            <a:endParaRPr lang="en-US" altLang="zh-CN" sz="2400" dirty="0">
              <a:latin typeface="Helvetica" pitchFamily="34" charset="0"/>
              <a:ea typeface="Cambria Math" pitchFamily="18" charset="0"/>
              <a:cs typeface="Arial" pitchFamily="34" charset="0"/>
            </a:endParaRPr>
          </a:p>
        </p:txBody>
      </p:sp>
      <p:sp>
        <p:nvSpPr>
          <p:cNvPr id="13" name="TextBox 12"/>
          <p:cNvSpPr txBox="1"/>
          <p:nvPr/>
        </p:nvSpPr>
        <p:spPr>
          <a:xfrm>
            <a:off x="3807744" y="3284984"/>
            <a:ext cx="5229322" cy="461665"/>
          </a:xfrm>
          <a:prstGeom prst="rect">
            <a:avLst/>
          </a:prstGeom>
          <a:noFill/>
        </p:spPr>
        <p:txBody>
          <a:bodyPr wrap="square" rtlCol="0">
            <a:spAutoFit/>
          </a:bodyPr>
          <a:lstStyle/>
          <a:p>
            <a:r>
              <a:rPr lang="en-US" altLang="zh-CN" sz="2400" dirty="0" smtClean="0">
                <a:latin typeface="Helvetica" pitchFamily="34" charset="0"/>
                <a:ea typeface="Cambria Math" pitchFamily="18" charset="0"/>
                <a:cs typeface="Arial" pitchFamily="34" charset="0"/>
              </a:rPr>
              <a:t>promote one’s self-esteem</a:t>
            </a:r>
          </a:p>
        </p:txBody>
      </p:sp>
      <p:sp>
        <p:nvSpPr>
          <p:cNvPr id="14" name="TextBox 13"/>
          <p:cNvSpPr txBox="1"/>
          <p:nvPr/>
        </p:nvSpPr>
        <p:spPr>
          <a:xfrm>
            <a:off x="3807744" y="4258076"/>
            <a:ext cx="4824536" cy="313932"/>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open oneself up to scrutiny</a:t>
            </a:r>
            <a:endParaRPr lang="en-US" altLang="zh-CN" sz="2400" dirty="0"/>
          </a:p>
        </p:txBody>
      </p:sp>
      <p:sp>
        <p:nvSpPr>
          <p:cNvPr id="15" name="TextBox 14"/>
          <p:cNvSpPr txBox="1"/>
          <p:nvPr/>
        </p:nvSpPr>
        <p:spPr>
          <a:xfrm>
            <a:off x="3786182" y="4714884"/>
            <a:ext cx="5026694" cy="53553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get back to one’s original point</a:t>
            </a:r>
            <a:endParaRPr lang="en-US" altLang="zh-CN" sz="2400" dirty="0"/>
          </a:p>
        </p:txBody>
      </p:sp>
      <p:pic>
        <p:nvPicPr>
          <p:cNvPr id="21" name="Picture 2" descr="H:\2015年修改\图片22.jpg"/>
          <p:cNvPicPr>
            <a:picLocks noChangeAspect="1" noChangeArrowheads="1"/>
          </p:cNvPicPr>
          <p:nvPr/>
        </p:nvPicPr>
        <p:blipFill>
          <a:blip r:embed="rId2" cstate="print">
            <a:clrChange>
              <a:clrFrom>
                <a:srgbClr val="FBFBFB"/>
              </a:clrFrom>
              <a:clrTo>
                <a:srgbClr val="FBFBFB">
                  <a:alpha val="0"/>
                </a:srgbClr>
              </a:clrTo>
            </a:clrChange>
          </a:blip>
          <a:srcRect r="5201"/>
          <a:stretch>
            <a:fillRect/>
          </a:stretch>
        </p:blipFill>
        <p:spPr bwMode="auto">
          <a:xfrm>
            <a:off x="0" y="0"/>
            <a:ext cx="9144000" cy="1279525"/>
          </a:xfrm>
          <a:prstGeom prst="rect">
            <a:avLst/>
          </a:prstGeom>
          <a:noFill/>
        </p:spPr>
      </p:pic>
      <p:sp>
        <p:nvSpPr>
          <p:cNvPr id="16" name="TextBox 15"/>
          <p:cNvSpPr txBox="1"/>
          <p:nvPr/>
        </p:nvSpPr>
        <p:spPr>
          <a:xfrm>
            <a:off x="3807744" y="5243589"/>
            <a:ext cx="5181705" cy="328551"/>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shower sb. with empty compliments</a:t>
            </a:r>
            <a:endParaRPr lang="en-US" altLang="zh-CN" sz="2400" dirty="0"/>
          </a:p>
        </p:txBody>
      </p:sp>
      <p:sp>
        <p:nvSpPr>
          <p:cNvPr id="17" name="TextBox 16"/>
          <p:cNvSpPr txBox="1"/>
          <p:nvPr/>
        </p:nvSpPr>
        <p:spPr>
          <a:xfrm>
            <a:off x="3786182" y="5715016"/>
            <a:ext cx="5181705" cy="313932"/>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400" dirty="0" smtClean="0"/>
              <a:t>voice a subjective opinion on </a:t>
            </a:r>
          </a:p>
        </p:txBody>
      </p:sp>
    </p:spTree>
    <p:extLst>
      <p:ext uri="{BB962C8B-B14F-4D97-AF65-F5344CB8AC3E}">
        <p14:creationId xmlns="" xmlns:p14="http://schemas.microsoft.com/office/powerpoint/2010/main"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491" y="1679717"/>
          <a:ext cx="8679194" cy="4417262"/>
        </p:xfrm>
        <a:graphic>
          <a:graphicData uri="http://schemas.openxmlformats.org/drawingml/2006/table">
            <a:tbl>
              <a:tblPr firstRow="1" bandRow="1">
                <a:tableStyleId>{5C22544A-7EE6-4342-B048-85BDC9FD1C3A}</a:tableStyleId>
              </a:tblPr>
              <a:tblGrid>
                <a:gridCol w="3892881"/>
                <a:gridCol w="4786313"/>
              </a:tblGrid>
              <a:tr h="594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effectLst>
                            <a:outerShdw blurRad="38100" dist="38100" dir="2700000" algn="tl">
                              <a:srgbClr val="000000">
                                <a:alpha val="43137"/>
                              </a:srgbClr>
                            </a:outerShdw>
                          </a:effectLst>
                        </a:rPr>
                        <a:t>        Functions &amp; Usages</a:t>
                      </a:r>
                      <a:endParaRPr lang="zh-CN" altLang="en-US" sz="28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effectLst>
                            <a:outerShdw blurRad="38100" dist="38100" dir="2700000" algn="tl">
                              <a:srgbClr val="000000">
                                <a:alpha val="43137"/>
                              </a:srgbClr>
                            </a:outerShdw>
                          </a:effectLst>
                        </a:rPr>
                        <a:t>            Sentence</a:t>
                      </a:r>
                      <a:r>
                        <a:rPr lang="en-US" altLang="zh-CN" sz="2800" baseline="0" dirty="0" smtClean="0">
                          <a:effectLst>
                            <a:outerShdw blurRad="38100" dist="38100" dir="2700000" algn="tl">
                              <a:srgbClr val="000000">
                                <a:alpha val="43137"/>
                              </a:srgbClr>
                            </a:outerShdw>
                          </a:effectLst>
                        </a:rPr>
                        <a:t> Patterns</a:t>
                      </a:r>
                      <a:endParaRPr lang="zh-CN" altLang="en-US" sz="2800" dirty="0" smtClean="0">
                        <a:solidFill>
                          <a:srgbClr val="FFFF00"/>
                        </a:solidFill>
                        <a:effectLst>
                          <a:outerShdw blurRad="38100" dist="38100" dir="2700000" algn="tl">
                            <a:srgbClr val="000000">
                              <a:alpha val="43137"/>
                            </a:srgbClr>
                          </a:outerShdw>
                        </a:effectLst>
                      </a:endParaRPr>
                    </a:p>
                  </a:txBody>
                  <a:tcPr/>
                </a:tc>
              </a:tr>
              <a:tr h="874387">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1. </a:t>
                      </a:r>
                      <a:r>
                        <a:rPr kumimoji="1" lang="zh-CN" altLang="en-US" sz="2400" b="1" kern="1200" dirty="0" smtClean="0">
                          <a:solidFill>
                            <a:schemeClr val="dk1"/>
                          </a:solidFill>
                          <a:latin typeface="华文楷体" pitchFamily="2" charset="-122"/>
                          <a:ea typeface="华文楷体" pitchFamily="2" charset="-122"/>
                          <a:cs typeface="+mn-cs"/>
                        </a:rPr>
                        <a:t>用于表达“无论如何都不 </a:t>
                      </a:r>
                      <a:endParaRPr kumimoji="1" lang="en-US" altLang="zh-CN" sz="2400" b="1"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kumimoji="1" lang="zh-CN" altLang="en-US" sz="2400" b="1" kern="1200" dirty="0" smtClean="0">
                          <a:solidFill>
                            <a:schemeClr val="dk1"/>
                          </a:solidFill>
                          <a:latin typeface="华文楷体" pitchFamily="2" charset="-122"/>
                          <a:ea typeface="华文楷体" pitchFamily="2" charset="-122"/>
                          <a:cs typeface="+mn-cs"/>
                        </a:rPr>
                        <a:t>    会发生期待的结果”</a:t>
                      </a:r>
                      <a:endParaRPr kumimoji="1" lang="en-US" altLang="zh-CN" sz="2400" b="1" kern="1200" dirty="0">
                        <a:solidFill>
                          <a:schemeClr val="dk1"/>
                        </a:solidFill>
                        <a:latin typeface="华文楷体" pitchFamily="2" charset="-122"/>
                        <a:ea typeface="华文楷体" pitchFamily="2" charset="-122"/>
                        <a:cs typeface="+mn-cs"/>
                      </a:endParaRPr>
                    </a:p>
                  </a:txBody>
                  <a:tcPr/>
                </a:tc>
                <a:tc>
                  <a:txBody>
                    <a:bodyPr/>
                    <a:lstStyle/>
                    <a:p>
                      <a:pPr algn="l">
                        <a:lnSpc>
                          <a:spcPct val="100000"/>
                        </a:lnSpc>
                        <a:spcBef>
                          <a:spcPct val="50000"/>
                        </a:spcBef>
                        <a:defRPr/>
                      </a:pPr>
                      <a:endParaRPr kumimoji="1" lang="en-US" altLang="zh-CN" sz="2800" b="1" dirty="0">
                        <a:solidFill>
                          <a:srgbClr val="000000"/>
                        </a:solidFill>
                        <a:latin typeface="华文楷体" pitchFamily="2" charset="-122"/>
                        <a:ea typeface="华文楷体" pitchFamily="2" charset="-122"/>
                      </a:endParaRPr>
                    </a:p>
                  </a:txBody>
                  <a:tcPr/>
                </a:tc>
              </a:tr>
              <a:tr h="874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2. </a:t>
                      </a:r>
                      <a:r>
                        <a:rPr kumimoji="1" lang="zh-CN" altLang="en-US" sz="2400" b="1" kern="1200" dirty="0" smtClean="0">
                          <a:solidFill>
                            <a:schemeClr val="dk1"/>
                          </a:solidFill>
                          <a:latin typeface="华文楷体" pitchFamily="2" charset="-122"/>
                          <a:ea typeface="华文楷体" pitchFamily="2" charset="-122"/>
                          <a:cs typeface="+mn-cs"/>
                        </a:rPr>
                        <a:t>用于表达“事物的普遍性</a:t>
                      </a:r>
                      <a:endParaRPr kumimoji="1" lang="en-US" altLang="zh-CN" sz="2400" b="1"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    </a:t>
                      </a:r>
                      <a:r>
                        <a:rPr kumimoji="1" lang="zh-CN" altLang="en-US" sz="2400" b="1" kern="1200" dirty="0" smtClean="0">
                          <a:solidFill>
                            <a:schemeClr val="dk1"/>
                          </a:solidFill>
                          <a:latin typeface="华文楷体" pitchFamily="2" charset="-122"/>
                          <a:ea typeface="华文楷体" pitchFamily="2" charset="-122"/>
                          <a:cs typeface="+mn-cs"/>
                        </a:rPr>
                        <a:t>或严重性”</a:t>
                      </a:r>
                      <a:endParaRPr kumimoji="1" lang="zh-CN" altLang="en-US" sz="2400" b="1" kern="1200" dirty="0">
                        <a:solidFill>
                          <a:schemeClr val="dk1"/>
                        </a:solidFill>
                        <a:latin typeface="华文楷体" pitchFamily="2" charset="-122"/>
                        <a:ea typeface="华文楷体" pitchFamily="2" charset="-122"/>
                        <a:cs typeface="+mn-cs"/>
                      </a:endParaRPr>
                    </a:p>
                  </a:txBody>
                  <a:tcPr/>
                </a:tc>
                <a:tc>
                  <a:txBody>
                    <a:bodyPr/>
                    <a:lstStyle/>
                    <a:p>
                      <a:pPr algn="l">
                        <a:lnSpc>
                          <a:spcPct val="100000"/>
                        </a:lnSpc>
                      </a:pPr>
                      <a:endParaRPr lang="zh-CN" altLang="en-US" sz="2800" dirty="0"/>
                    </a:p>
                  </a:txBody>
                  <a:tcPr/>
                </a:tc>
              </a:tr>
              <a:tr h="874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3. </a:t>
                      </a:r>
                      <a:r>
                        <a:rPr kumimoji="1" lang="zh-CN" altLang="en-US" sz="2400" b="1" kern="1200" dirty="0" smtClean="0">
                          <a:solidFill>
                            <a:schemeClr val="dk1"/>
                          </a:solidFill>
                          <a:latin typeface="华文楷体" pitchFamily="2" charset="-122"/>
                          <a:ea typeface="华文楷体" pitchFamily="2" charset="-122"/>
                          <a:cs typeface="+mn-cs"/>
                        </a:rPr>
                        <a:t>用于更正“某人真实的想 </a:t>
                      </a:r>
                      <a:endParaRPr kumimoji="1" lang="en-US" altLang="zh-CN" sz="2400" b="1"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    </a:t>
                      </a:r>
                      <a:r>
                        <a:rPr kumimoji="1" lang="zh-CN" altLang="en-US" sz="2400" b="1" kern="1200" dirty="0" smtClean="0">
                          <a:solidFill>
                            <a:schemeClr val="dk1"/>
                          </a:solidFill>
                          <a:latin typeface="华文楷体" pitchFamily="2" charset="-122"/>
                          <a:ea typeface="华文楷体" pitchFamily="2" charset="-122"/>
                          <a:cs typeface="+mn-cs"/>
                        </a:rPr>
                        <a:t>法”</a:t>
                      </a:r>
                      <a:endParaRPr lang="zh-CN" altLang="en-US" b="1" dirty="0">
                        <a:solidFill>
                          <a:srgbClr val="000000"/>
                        </a:solidFill>
                        <a:latin typeface="华文楷体" pitchFamily="2" charset="-122"/>
                        <a:ea typeface="华文楷体" pitchFamily="2" charset="-122"/>
                      </a:endParaRPr>
                    </a:p>
                  </a:txBody>
                  <a:tcPr anchor="ctr"/>
                </a:tc>
                <a:tc>
                  <a:txBody>
                    <a:bodyPr/>
                    <a:lstStyle/>
                    <a:p>
                      <a:pPr algn="l">
                        <a:lnSpc>
                          <a:spcPct val="100000"/>
                        </a:lnSpc>
                      </a:pPr>
                      <a:endParaRPr kumimoji="1" lang="zh-CN" altLang="en-US" sz="2400" b="1" kern="1200" dirty="0">
                        <a:solidFill>
                          <a:srgbClr val="000000"/>
                        </a:solidFill>
                        <a:latin typeface="华文楷体" pitchFamily="2" charset="-122"/>
                        <a:ea typeface="华文楷体" pitchFamily="2" charset="-122"/>
                        <a:cs typeface="+mn-cs"/>
                      </a:endParaRPr>
                    </a:p>
                  </a:txBody>
                  <a:tcPr/>
                </a:tc>
              </a:tr>
              <a:tr h="1175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chemeClr val="dk1"/>
                          </a:solidFill>
                          <a:latin typeface="华文楷体" pitchFamily="2" charset="-122"/>
                          <a:ea typeface="华文楷体" pitchFamily="2" charset="-122"/>
                          <a:cs typeface="+mn-cs"/>
                        </a:rPr>
                        <a:t>4. </a:t>
                      </a:r>
                      <a:r>
                        <a:rPr kumimoji="1" lang="zh-CN" altLang="en-US" sz="2400" b="1" kern="1200" dirty="0" smtClean="0">
                          <a:solidFill>
                            <a:schemeClr val="dk1"/>
                          </a:solidFill>
                          <a:latin typeface="华文楷体" pitchFamily="2" charset="-122"/>
                          <a:ea typeface="华文楷体" pitchFamily="2" charset="-122"/>
                          <a:cs typeface="+mn-cs"/>
                        </a:rPr>
                        <a:t>用于表达“言归正传”</a:t>
                      </a:r>
                      <a:endParaRPr kumimoji="1" lang="zh-CN" altLang="en-US" sz="2400" b="1" kern="1200" dirty="0">
                        <a:solidFill>
                          <a:schemeClr val="dk1"/>
                        </a:solidFill>
                        <a:latin typeface="华文楷体" pitchFamily="2" charset="-122"/>
                        <a:ea typeface="华文楷体" pitchFamily="2" charset="-122"/>
                        <a:cs typeface="+mn-cs"/>
                      </a:endParaRPr>
                    </a:p>
                  </a:txBody>
                  <a:tcPr anchor="ctr"/>
                </a:tc>
                <a:tc>
                  <a:txBody>
                    <a:bodyPr/>
                    <a:lstStyle/>
                    <a:p>
                      <a:pPr algn="l">
                        <a:lnSpc>
                          <a:spcPct val="100000"/>
                        </a:lnSpc>
                      </a:pPr>
                      <a:endParaRPr kumimoji="1" lang="zh-CN" altLang="en-US" sz="2400" b="1" kern="1200" dirty="0">
                        <a:solidFill>
                          <a:srgbClr val="000000"/>
                        </a:solidFill>
                        <a:latin typeface="华文楷体" pitchFamily="2" charset="-122"/>
                        <a:ea typeface="华文楷体" pitchFamily="2" charset="-122"/>
                        <a:cs typeface="+mn-cs"/>
                      </a:endParaRPr>
                    </a:p>
                  </a:txBody>
                  <a:tcPr/>
                </a:tc>
              </a:tr>
            </a:tbl>
          </a:graphicData>
        </a:graphic>
      </p:graphicFrame>
      <p:sp>
        <p:nvSpPr>
          <p:cNvPr id="13" name="矩形 12"/>
          <p:cNvSpPr>
            <a:spLocks noChangeArrowheads="1"/>
          </p:cNvSpPr>
          <p:nvPr/>
        </p:nvSpPr>
        <p:spPr bwMode="auto">
          <a:xfrm>
            <a:off x="3962876" y="2500306"/>
            <a:ext cx="5038280" cy="830997"/>
          </a:xfrm>
          <a:prstGeom prst="rect">
            <a:avLst/>
          </a:prstGeom>
          <a:noFill/>
          <a:ln w="9525">
            <a:noFill/>
            <a:miter lim="800000"/>
            <a:headEnd/>
            <a:tailEnd/>
          </a:ln>
        </p:spPr>
        <p:txBody>
          <a:bodyPr wrap="square">
            <a:spAutoFit/>
          </a:bodyPr>
          <a:lstStyle/>
          <a:p>
            <a:pPr marL="457200" indent="-457200"/>
            <a:r>
              <a:rPr kumimoji="1" lang="en-US" altLang="zh-CN" sz="2400" b="1" dirty="0" smtClean="0">
                <a:solidFill>
                  <a:schemeClr val="accent1">
                    <a:lumMod val="50000"/>
                  </a:schemeClr>
                </a:solidFill>
                <a:latin typeface="Helvetica"/>
              </a:rPr>
              <a:t>   No amount of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will do …</a:t>
            </a:r>
          </a:p>
          <a:p>
            <a:pPr marL="457200" indent="-457200"/>
            <a:endParaRPr kumimoji="1" lang="en-US" altLang="zh-CN" sz="2400" b="1" dirty="0" smtClean="0">
              <a:solidFill>
                <a:schemeClr val="accent1">
                  <a:lumMod val="50000"/>
                </a:schemeClr>
              </a:solidFill>
              <a:latin typeface="Helvetica"/>
            </a:endParaRPr>
          </a:p>
        </p:txBody>
      </p:sp>
      <p:sp>
        <p:nvSpPr>
          <p:cNvPr id="14" name="矩形 13"/>
          <p:cNvSpPr>
            <a:spLocks noChangeArrowheads="1"/>
          </p:cNvSpPr>
          <p:nvPr/>
        </p:nvSpPr>
        <p:spPr bwMode="auto">
          <a:xfrm>
            <a:off x="4067406" y="3214686"/>
            <a:ext cx="5148064" cy="830997"/>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  </a:t>
            </a:r>
            <a:r>
              <a:rPr kumimoji="1" lang="en-US" altLang="zh-CN" sz="2400" b="1" dirty="0" err="1" smtClean="0">
                <a:solidFill>
                  <a:schemeClr val="accent1">
                    <a:lumMod val="50000"/>
                  </a:schemeClr>
                </a:solidFill>
                <a:latin typeface="Helvetica"/>
              </a:rPr>
              <a:t>Sth</a:t>
            </a:r>
            <a:r>
              <a:rPr kumimoji="1" lang="en-US" altLang="zh-CN" sz="2400" b="1" dirty="0" smtClean="0">
                <a:solidFill>
                  <a:schemeClr val="accent1">
                    <a:lumMod val="50000"/>
                  </a:schemeClr>
                </a:solidFill>
                <a:latin typeface="Helvetica"/>
              </a:rPr>
              <a:t>. happens, especially </a:t>
            </a:r>
          </a:p>
          <a:p>
            <a:r>
              <a:rPr kumimoji="1" lang="en-US" altLang="zh-CN" sz="2400" b="1" dirty="0" smtClean="0">
                <a:solidFill>
                  <a:schemeClr val="accent1">
                    <a:lumMod val="50000"/>
                  </a:schemeClr>
                </a:solidFill>
                <a:latin typeface="Helvetica"/>
              </a:rPr>
              <a:t>  when…</a:t>
            </a:r>
          </a:p>
        </p:txBody>
      </p:sp>
      <p:sp>
        <p:nvSpPr>
          <p:cNvPr id="15" name="矩形 14"/>
          <p:cNvSpPr>
            <a:spLocks noChangeArrowheads="1"/>
          </p:cNvSpPr>
          <p:nvPr/>
        </p:nvSpPr>
        <p:spPr bwMode="auto">
          <a:xfrm>
            <a:off x="4071934" y="4026763"/>
            <a:ext cx="5038848" cy="830997"/>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  I’m not saying that…  </a:t>
            </a:r>
          </a:p>
          <a:p>
            <a:r>
              <a:rPr kumimoji="1" lang="en-US" altLang="zh-CN" sz="2400" b="1" dirty="0" smtClean="0">
                <a:solidFill>
                  <a:schemeClr val="accent1">
                    <a:lumMod val="50000"/>
                  </a:schemeClr>
                </a:solidFill>
                <a:latin typeface="Helvetica"/>
              </a:rPr>
              <a:t>  I’m just saying that…</a:t>
            </a:r>
          </a:p>
        </p:txBody>
      </p:sp>
      <p:pic>
        <p:nvPicPr>
          <p:cNvPr id="69634" name="Picture 2" descr="H:\2015年修改\图片23.jpg"/>
          <p:cNvPicPr>
            <a:picLocks noChangeAspect="1" noChangeArrowheads="1"/>
          </p:cNvPicPr>
          <p:nvPr/>
        </p:nvPicPr>
        <p:blipFill>
          <a:blip r:embed="rId3" cstate="print"/>
          <a:srcRect r="3760"/>
          <a:stretch>
            <a:fillRect/>
          </a:stretch>
        </p:blipFill>
        <p:spPr bwMode="auto">
          <a:xfrm>
            <a:off x="0" y="0"/>
            <a:ext cx="9144000" cy="1279525"/>
          </a:xfrm>
          <a:prstGeom prst="rect">
            <a:avLst/>
          </a:prstGeom>
          <a:noFill/>
        </p:spPr>
      </p:pic>
      <p:sp>
        <p:nvSpPr>
          <p:cNvPr id="9" name="矩形 14"/>
          <p:cNvSpPr>
            <a:spLocks noChangeArrowheads="1"/>
          </p:cNvSpPr>
          <p:nvPr/>
        </p:nvSpPr>
        <p:spPr bwMode="auto">
          <a:xfrm>
            <a:off x="4069656" y="5098333"/>
            <a:ext cx="5038848" cy="830997"/>
          </a:xfrm>
          <a:prstGeom prst="rect">
            <a:avLst/>
          </a:prstGeom>
          <a:noFill/>
          <a:ln w="9525">
            <a:noFill/>
            <a:miter lim="800000"/>
            <a:headEnd/>
            <a:tailEnd/>
          </a:ln>
        </p:spPr>
        <p:txBody>
          <a:bodyPr wrap="square">
            <a:spAutoFit/>
          </a:bodyPr>
          <a:lstStyle/>
          <a:p>
            <a:r>
              <a:rPr kumimoji="1" lang="en-US" altLang="zh-CN" sz="2400" b="1" dirty="0" smtClean="0">
                <a:solidFill>
                  <a:schemeClr val="accent1">
                    <a:lumMod val="50000"/>
                  </a:schemeClr>
                </a:solidFill>
                <a:latin typeface="Helvetica"/>
              </a:rPr>
              <a:t>  Anyway, to get back to my </a:t>
            </a:r>
            <a:br>
              <a:rPr kumimoji="1" lang="en-US" altLang="zh-CN" sz="2400" b="1" dirty="0" smtClean="0">
                <a:solidFill>
                  <a:schemeClr val="accent1">
                    <a:lumMod val="50000"/>
                  </a:schemeClr>
                </a:solidFill>
                <a:latin typeface="Helvetica"/>
              </a:rPr>
            </a:br>
            <a:r>
              <a:rPr kumimoji="1" lang="en-US" altLang="zh-CN" sz="2400" b="1" dirty="0" smtClean="0">
                <a:solidFill>
                  <a:schemeClr val="accent1">
                    <a:lumMod val="50000"/>
                  </a:schemeClr>
                </a:solidFill>
                <a:latin typeface="Helvetica"/>
              </a:rPr>
              <a:t>  original point:… </a:t>
            </a:r>
          </a:p>
        </p:txBody>
      </p:sp>
    </p:spTree>
    <p:extLst>
      <p:ext uri="{BB962C8B-B14F-4D97-AF65-F5344CB8AC3E}">
        <p14:creationId xmlns:p14="http://schemas.microsoft.com/office/powerpoint/2010/main" xmlns=""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f700-00452559.tif"/>
          <p:cNvPicPr>
            <a:picLocks noChangeAspect="1"/>
          </p:cNvPicPr>
          <p:nvPr/>
        </p:nvPicPr>
        <p:blipFill>
          <a:blip r:embed="rId2" cstate="print"/>
          <a:stretch>
            <a:fillRect/>
          </a:stretch>
        </p:blipFill>
        <p:spPr>
          <a:xfrm>
            <a:off x="142844" y="1565491"/>
            <a:ext cx="2774112"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sps47-8285m.jpg"/>
          <p:cNvPicPr>
            <a:picLocks noChangeAspect="1"/>
          </p:cNvPicPr>
          <p:nvPr/>
        </p:nvPicPr>
        <p:blipFill>
          <a:blip r:embed="rId3" cstate="print"/>
          <a:stretch>
            <a:fillRect/>
          </a:stretch>
        </p:blipFill>
        <p:spPr>
          <a:xfrm>
            <a:off x="6300192" y="1587690"/>
            <a:ext cx="2809121" cy="1861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4" cstate="print"/>
          <a:stretch>
            <a:fillRect/>
          </a:stretch>
        </p:blipFill>
        <p:spPr>
          <a:xfrm>
            <a:off x="3208153" y="1564269"/>
            <a:ext cx="2873427"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grpSp>
        <p:nvGrpSpPr>
          <p:cNvPr id="17" name="组合 16"/>
          <p:cNvGrpSpPr/>
          <p:nvPr/>
        </p:nvGrpSpPr>
        <p:grpSpPr>
          <a:xfrm>
            <a:off x="53311" y="-24"/>
            <a:ext cx="9305035" cy="708025"/>
            <a:chOff x="53311" y="-24"/>
            <a:chExt cx="9305035" cy="708025"/>
          </a:xfrm>
        </p:grpSpPr>
        <p:sp>
          <p:nvSpPr>
            <p:cNvPr id="19"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20"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1"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sp>
          <p:nvSpPr>
            <p:cNvPr id="22" name="TextBox 21"/>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grpSp>
    </p:spTree>
    <p:extLst>
      <p:ext uri="{BB962C8B-B14F-4D97-AF65-F5344CB8AC3E}">
        <p14:creationId xmlns="" xmlns:p14="http://schemas.microsoft.com/office/powerpoint/2010/main" val="34713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8" name="圆角矩形 17"/>
          <p:cNvSpPr/>
          <p:nvPr/>
        </p:nvSpPr>
        <p:spPr>
          <a:xfrm>
            <a:off x="666750" y="1785926"/>
            <a:ext cx="7793682" cy="4561084"/>
          </a:xfrm>
          <a:prstGeom prst="roundRect">
            <a:avLst/>
          </a:prstGeom>
          <a:ln w="28575"/>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TextBox 8"/>
          <p:cNvSpPr txBox="1"/>
          <p:nvPr/>
        </p:nvSpPr>
        <p:spPr>
          <a:xfrm>
            <a:off x="1043608" y="2000240"/>
            <a:ext cx="7056784" cy="4154984"/>
          </a:xfrm>
          <a:prstGeom prst="rect">
            <a:avLst/>
          </a:prstGeom>
          <a:noFill/>
        </p:spPr>
        <p:txBody>
          <a:bodyPr vert="horz" wrap="square" rtlCol="0">
            <a:spAutoFit/>
          </a:bodyPr>
          <a:lstStyle/>
          <a:p>
            <a:pPr algn="just">
              <a:spcAft>
                <a:spcPts val="1200"/>
              </a:spcAft>
              <a:buClr>
                <a:srgbClr val="0E9D80"/>
              </a:buClr>
            </a:pPr>
            <a:r>
              <a:rPr lang="en-US" altLang="zh-CN" sz="2400" dirty="0" smtClean="0">
                <a:latin typeface="Helvetica" pitchFamily="34" charset="0"/>
                <a:cs typeface="Helvetica" pitchFamily="34" charset="0"/>
              </a:rPr>
              <a:t>     Beauty is the combination of all the qualities of a person or thing that delight the senses and please the mind.  Physical beauty in the present society really plays a very important role for people. However, there is no everlasting beautiful appearance because of the power of magician of time. Even though cosmetics do contribute to delay the arrival of aging, appearance of youth will disappear just like flower fades away. The real beauty is reflected in one’s soul, not solely in appearance.</a:t>
            </a:r>
          </a:p>
        </p:txBody>
      </p:sp>
      <p:grpSp>
        <p:nvGrpSpPr>
          <p:cNvPr id="2" name="Group 17"/>
          <p:cNvGrpSpPr/>
          <p:nvPr/>
        </p:nvGrpSpPr>
        <p:grpSpPr>
          <a:xfrm>
            <a:off x="188442" y="1357298"/>
            <a:ext cx="1719262" cy="1143000"/>
            <a:chOff x="188442" y="1575375"/>
            <a:chExt cx="1719262" cy="1143000"/>
          </a:xfrm>
        </p:grpSpPr>
        <p:pic>
          <p:nvPicPr>
            <p:cNvPr id="10"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8442" y="1575375"/>
              <a:ext cx="1431925" cy="1143000"/>
            </a:xfrm>
            <a:prstGeom prst="rect">
              <a:avLst/>
            </a:prstGeom>
            <a:noFill/>
            <a:ln w="9525">
              <a:noFill/>
              <a:miter lim="800000"/>
              <a:headEnd/>
              <a:tailEnd/>
            </a:ln>
          </p:spPr>
        </p:pic>
        <p:sp>
          <p:nvSpPr>
            <p:cNvPr id="12" name="TextBox 11">
              <a:hlinkClick r:id="" action="ppaction://noaction"/>
            </p:cNvPr>
            <p:cNvSpPr txBox="1"/>
            <p:nvPr/>
          </p:nvSpPr>
          <p:spPr>
            <a:xfrm>
              <a:off x="404342" y="1973838"/>
              <a:ext cx="1503362" cy="471487"/>
            </a:xfrm>
            <a:prstGeom prst="rect">
              <a:avLst/>
            </a:prstGeom>
            <a:noFill/>
          </p:spPr>
          <p:txBody>
            <a:bodyPr>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sp>
        <p:nvSpPr>
          <p:cNvPr id="14" name="矩形 12"/>
          <p:cNvSpPr>
            <a:spLocks noChangeArrowheads="1"/>
          </p:cNvSpPr>
          <p:nvPr/>
        </p:nvSpPr>
        <p:spPr bwMode="auto">
          <a:xfrm>
            <a:off x="4640263" y="552280"/>
            <a:ext cx="4075112" cy="572464"/>
          </a:xfrm>
          <a:prstGeom prst="rect">
            <a:avLst/>
          </a:prstGeom>
          <a:noFill/>
          <a:ln w="9525">
            <a:noFill/>
            <a:miter lim="800000"/>
            <a:headEnd/>
            <a:tailEnd/>
          </a:ln>
        </p:spPr>
        <p:txBody>
          <a:bodyPr>
            <a:spAutoFit/>
          </a:bodyPr>
          <a:lstStyle/>
          <a:p>
            <a:pPr algn="just">
              <a:lnSpc>
                <a:spcPct val="130000"/>
              </a:lnSpc>
            </a:pPr>
            <a:r>
              <a:rPr lang="en-US" altLang="zh-CN" sz="2400" b="1" dirty="0" smtClean="0">
                <a:solidFill>
                  <a:srgbClr val="0070C0"/>
                </a:solidFill>
                <a:latin typeface="Helvetica" pitchFamily="34" charset="0"/>
                <a:ea typeface="Helvetica Neue"/>
                <a:cs typeface="Helvetica Neue"/>
              </a:rPr>
              <a:t>Appreciate </a:t>
            </a:r>
            <a:r>
              <a:rPr lang="en-US" altLang="zh-CN" sz="2400" b="1" dirty="0">
                <a:solidFill>
                  <a:srgbClr val="0070C0"/>
                </a:solidFill>
                <a:latin typeface="Helvetica" pitchFamily="34" charset="0"/>
                <a:ea typeface="Helvetica Neue"/>
                <a:cs typeface="Helvetica Neue"/>
              </a:rPr>
              <a:t>and Talk</a:t>
            </a:r>
            <a:endParaRPr lang="zh-CN" altLang="en-US" sz="2400" b="1" dirty="0">
              <a:solidFill>
                <a:srgbClr val="0070C0"/>
              </a:solidFill>
              <a:latin typeface="Helvetica" pitchFamily="34" charset="0"/>
              <a:ea typeface="Helvetica Neue"/>
              <a:cs typeface="Helvetica Neue"/>
            </a:endParaRPr>
          </a:p>
        </p:txBody>
      </p:sp>
    </p:spTree>
    <p:extLst>
      <p:ext uri="{BB962C8B-B14F-4D97-AF65-F5344CB8AC3E}">
        <p14:creationId xmlns:p14="http://schemas.microsoft.com/office/powerpoint/2010/main" xmlns="" val="21148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pic>
        <p:nvPicPr>
          <p:cNvPr id="21"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52226" name="Picture 2" descr="H:\2015年修改\图片8.jpg"/>
          <p:cNvPicPr>
            <a:picLocks noChangeAspect="1" noChangeArrowheads="1"/>
          </p:cNvPicPr>
          <p:nvPr/>
        </p:nvPicPr>
        <p:blipFill>
          <a:blip r:embed="rId6" cstate="print"/>
          <a:srcRect/>
          <a:stretch>
            <a:fillRect/>
          </a:stretch>
        </p:blipFill>
        <p:spPr bwMode="auto">
          <a:xfrm>
            <a:off x="0" y="-24"/>
            <a:ext cx="8802687" cy="1195387"/>
          </a:xfrm>
          <a:prstGeom prst="rect">
            <a:avLst/>
          </a:prstGeom>
          <a:noFill/>
        </p:spPr>
      </p:pic>
      <p:grpSp>
        <p:nvGrpSpPr>
          <p:cNvPr id="25" name="组合 24"/>
          <p:cNvGrpSpPr/>
          <p:nvPr/>
        </p:nvGrpSpPr>
        <p:grpSpPr>
          <a:xfrm>
            <a:off x="0" y="1652563"/>
            <a:ext cx="9144000" cy="5205437"/>
            <a:chOff x="0" y="1652563"/>
            <a:chExt cx="9144000" cy="5205437"/>
          </a:xfrm>
        </p:grpSpPr>
        <p:pic>
          <p:nvPicPr>
            <p:cNvPr id="20" name="Picture 5"/>
            <p:cNvPicPr>
              <a:picLocks noChangeAspect="1" noChangeArrowheads="1"/>
            </p:cNvPicPr>
            <p:nvPr/>
          </p:nvPicPr>
          <p:blipFill>
            <a:blip r:embed="rId7" cstate="print"/>
            <a:srcRect l="764" r="1527"/>
            <a:stretch>
              <a:fillRect/>
            </a:stretch>
          </p:blipFill>
          <p:spPr bwMode="auto">
            <a:xfrm>
              <a:off x="0" y="1652563"/>
              <a:ext cx="9144000" cy="5205437"/>
            </a:xfrm>
            <a:prstGeom prst="rect">
              <a:avLst/>
            </a:prstGeom>
            <a:noFill/>
            <a:ln w="9525">
              <a:noFill/>
              <a:miter lim="800000"/>
              <a:headEnd/>
              <a:tailEnd/>
            </a:ln>
          </p:spPr>
        </p:pic>
        <p:sp>
          <p:nvSpPr>
            <p:cNvPr id="16" name="矩形 15"/>
            <p:cNvSpPr/>
            <p:nvPr/>
          </p:nvSpPr>
          <p:spPr>
            <a:xfrm>
              <a:off x="957920" y="2229747"/>
              <a:ext cx="6336704" cy="4511620"/>
            </a:xfrm>
            <a:prstGeom prst="rect">
              <a:avLst/>
            </a:prstGeom>
          </p:spPr>
          <p:txBody>
            <a:bodyPr wrap="square">
              <a:spAutoFit/>
            </a:bodyPr>
            <a:lstStyle/>
            <a:p>
              <a:pPr indent="457200" algn="just">
                <a:lnSpc>
                  <a:spcPct val="120000"/>
                </a:lnSpc>
              </a:pPr>
              <a:r>
                <a:rPr lang="en-US" altLang="zh-CN" sz="2400" dirty="0" smtClean="0">
                  <a:latin typeface="Helvetica"/>
                  <a:ea typeface="楷体_GB2312" pitchFamily="49" charset="-122"/>
                </a:rPr>
                <a:t>One of the most successful, influential and beloved women in American history, Eleanor Roosevelt once said that she had one regret: she wished she had been prettier. Who hasn’t felt the same way? We are all too ______ of our physical imperfections. To overcome them, we spend billions upon billions of dollars every year on cosmetics, diet products, fashion, and plastic _______.</a:t>
              </a:r>
              <a:endParaRPr lang="zh-CN" altLang="zh-CN" sz="2400" dirty="0" smtClean="0">
                <a:latin typeface="Helvetica"/>
                <a:ea typeface="楷体_GB2312" pitchFamily="49" charset="-122"/>
              </a:endParaRPr>
            </a:p>
            <a:p>
              <a:pPr algn="just">
                <a:lnSpc>
                  <a:spcPct val="110000"/>
                </a:lnSpc>
              </a:pPr>
              <a:endParaRPr lang="zh-CN" altLang="en-US" sz="2400" dirty="0" smtClean="0">
                <a:latin typeface="Helvetica"/>
                <a:ea typeface="楷体_GB2312" pitchFamily="49" charset="-122"/>
              </a:endParaRPr>
            </a:p>
          </p:txBody>
        </p:sp>
        <p:sp>
          <p:nvSpPr>
            <p:cNvPr id="24" name="右箭头 23">
              <a:hlinkClick r:id="" action="ppaction://hlinkshowjump?jump=nextslide"/>
            </p:cNvPr>
            <p:cNvSpPr/>
            <p:nvPr/>
          </p:nvSpPr>
          <p:spPr>
            <a:xfrm>
              <a:off x="5580112" y="6331404"/>
              <a:ext cx="1714512" cy="409963"/>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13" name="Text Box 43"/>
          <p:cNvSpPr txBox="1">
            <a:spLocks noChangeArrowheads="1"/>
          </p:cNvSpPr>
          <p:nvPr/>
        </p:nvSpPr>
        <p:spPr bwMode="auto">
          <a:xfrm rot="10800000" flipV="1">
            <a:off x="714348" y="4488428"/>
            <a:ext cx="163672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aware</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5056436" y="5786454"/>
            <a:ext cx="2373084"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surgery</a:t>
            </a:r>
          </a:p>
        </p:txBody>
      </p:sp>
      <p:sp>
        <p:nvSpPr>
          <p:cNvPr id="17" name="矩形 7"/>
          <p:cNvSpPr/>
          <p:nvPr/>
        </p:nvSpPr>
        <p:spPr>
          <a:xfrm>
            <a:off x="919146" y="1071546"/>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power of beauty.</a:t>
            </a:r>
            <a:endParaRPr lang="en-US" altLang="zh-CN" sz="2400" b="1" dirty="0">
              <a:latin typeface="Helvetica"/>
              <a:ea typeface="Helvetica Neue"/>
              <a:cs typeface="Helvetica Neue"/>
            </a:endParaRPr>
          </a:p>
        </p:txBody>
      </p:sp>
      <p:pic>
        <p:nvPicPr>
          <p:cNvPr id="15" name="CD1.mp3">
            <a:hlinkClick r:id="" action="ppaction://media"/>
          </p:cNvPr>
          <p:cNvPicPr>
            <a:picLocks noRot="1" noChangeAspect="1"/>
          </p:cNvPicPr>
          <p:nvPr>
            <a:audioFile r:link="rId1"/>
          </p:nvPr>
        </p:nvPicPr>
        <p:blipFill>
          <a:blip r:embed="rId8"/>
          <a:stretch>
            <a:fillRect/>
          </a:stretch>
        </p:blipFill>
        <p:spPr>
          <a:xfrm>
            <a:off x="785786" y="2205038"/>
            <a:ext cx="438144" cy="438144"/>
          </a:xfrm>
          <a:prstGeom prst="rect">
            <a:avLst/>
          </a:prstGeom>
        </p:spPr>
      </p:pic>
    </p:spTree>
    <p:extLst>
      <p:ext uri="{BB962C8B-B14F-4D97-AF65-F5344CB8AC3E}">
        <p14:creationId xmlns="" xmlns:p14="http://schemas.microsoft.com/office/powerpoint/2010/main" val="105081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8398" fill="hold"/>
                                        <p:tgtEl>
                                          <p:spTgt spid="15"/>
                                        </p:tgtEl>
                                      </p:cBhvr>
                                    </p:cmd>
                                  </p:childTnLst>
                                </p:cTn>
                              </p:par>
                            </p:childTnLst>
                          </p:cTn>
                        </p:par>
                      </p:childTnLst>
                    </p:cTn>
                  </p:par>
                </p:childTnLst>
              </p:cTn>
              <p:nextCondLst>
                <p:cond evt="onClick" delay="0">
                  <p:tgtEl>
                    <p:spTgt spid="15"/>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4" cstate="print"/>
          <a:srcRect/>
          <a:stretch>
            <a:fillRect/>
          </a:stretch>
        </p:blipFill>
        <p:spPr bwMode="auto">
          <a:xfrm>
            <a:off x="0" y="1714488"/>
            <a:ext cx="9286908" cy="5364811"/>
          </a:xfrm>
          <a:prstGeom prst="rect">
            <a:avLst/>
          </a:prstGeom>
          <a:noFill/>
          <a:ln w="9525">
            <a:noFill/>
            <a:miter lim="800000"/>
            <a:headEnd/>
            <a:tailEnd/>
          </a:ln>
        </p:spPr>
      </p:pic>
      <p:sp>
        <p:nvSpPr>
          <p:cNvPr id="15" name="矩形 14"/>
          <p:cNvSpPr/>
          <p:nvPr/>
        </p:nvSpPr>
        <p:spPr>
          <a:xfrm>
            <a:off x="928662" y="2357430"/>
            <a:ext cx="6305040" cy="4376583"/>
          </a:xfrm>
          <a:prstGeom prst="rect">
            <a:avLst/>
          </a:prstGeom>
        </p:spPr>
        <p:txBody>
          <a:bodyPr wrap="square">
            <a:spAutoFit/>
          </a:bodyPr>
          <a:lstStyle/>
          <a:p>
            <a:pPr algn="just">
              <a:lnSpc>
                <a:spcPct val="130000"/>
              </a:lnSpc>
            </a:pPr>
            <a:r>
              <a:rPr lang="en-US" altLang="zh-CN" sz="2400" dirty="0" smtClean="0">
                <a:latin typeface="Helvetica"/>
                <a:ea typeface="楷体_GB2312" pitchFamily="49" charset="-122"/>
              </a:rPr>
              <a:t>    Why do we care so much about how we look? Because it _______. Because beauty is powerful. Because even when we learn to value people mostly for being kind and wise and funny, we are still moved by beauty. No matter how much we ____________ it or pretend to be immune, beauty ______ its power over us. There is simply no escape.</a:t>
            </a:r>
            <a:endParaRPr lang="zh-CN" altLang="zh-CN" sz="2400" dirty="0" smtClean="0">
              <a:latin typeface="Helvetica"/>
              <a:ea typeface="楷体_GB2312" pitchFamily="49" charset="-122"/>
            </a:endParaRPr>
          </a:p>
          <a:p>
            <a:pPr algn="just">
              <a:lnSpc>
                <a:spcPct val="120000"/>
              </a:lnSpc>
            </a:pPr>
            <a:r>
              <a:rPr lang="en-US" altLang="zh-CN" sz="2400" dirty="0" smtClean="0">
                <a:latin typeface="Helvetica"/>
                <a:ea typeface="楷体_GB2312" pitchFamily="49" charset="-122"/>
              </a:rPr>
              <a:t> </a:t>
            </a:r>
            <a:endParaRPr lang="zh-CN" altLang="en-US" sz="2400" dirty="0" smtClean="0">
              <a:latin typeface="Helvetica"/>
              <a:ea typeface="楷体_GB2312" pitchFamily="49" charset="-122"/>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2" name="Text Box 50"/>
          <p:cNvSpPr txBox="1">
            <a:spLocks noChangeArrowheads="1"/>
          </p:cNvSpPr>
          <p:nvPr/>
        </p:nvSpPr>
        <p:spPr bwMode="auto">
          <a:xfrm>
            <a:off x="3516050" y="2928934"/>
            <a:ext cx="1413140"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matters</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4357687" y="4812531"/>
            <a:ext cx="2365225"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楷体_GB2312" pitchFamily="49" charset="-122"/>
              </a:rPr>
              <a:t>argue against</a:t>
            </a:r>
            <a:endParaRPr lang="en-US" altLang="zh-CN" sz="2400" b="1" dirty="0">
              <a:solidFill>
                <a:srgbClr val="0070C0"/>
              </a:solidFill>
              <a:latin typeface="Helvetica"/>
              <a:ea typeface="楷体_GB2312" pitchFamily="49" charset="-122"/>
            </a:endParaRPr>
          </a:p>
        </p:txBody>
      </p:sp>
      <p:pic>
        <p:nvPicPr>
          <p:cNvPr id="22"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24" name="右箭头 23">
            <a:hlinkClick r:id="" action="ppaction://hlinkshowjump?jump=nextslide"/>
          </p:cNvPr>
          <p:cNvSpPr/>
          <p:nvPr/>
        </p:nvSpPr>
        <p:spPr>
          <a:xfrm>
            <a:off x="5715008" y="6000768"/>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Text Box 50"/>
          <p:cNvSpPr txBox="1">
            <a:spLocks noChangeArrowheads="1"/>
          </p:cNvSpPr>
          <p:nvPr/>
        </p:nvSpPr>
        <p:spPr bwMode="auto">
          <a:xfrm rot="10800000" flipV="1">
            <a:off x="5715874" y="5286388"/>
            <a:ext cx="999266"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exerts</a:t>
            </a:r>
            <a:endParaRPr lang="en-US" altLang="zh-CN" sz="2400" b="1" dirty="0">
              <a:solidFill>
                <a:srgbClr val="0070C0"/>
              </a:solidFill>
              <a:latin typeface="Helvetica"/>
              <a:ea typeface="Helvetica Neue"/>
              <a:cs typeface="Helvetica Neue"/>
            </a:endParaRPr>
          </a:p>
        </p:txBody>
      </p:sp>
      <p:sp>
        <p:nvSpPr>
          <p:cNvPr id="16" name="矩形 7"/>
          <p:cNvSpPr/>
          <p:nvPr/>
        </p:nvSpPr>
        <p:spPr>
          <a:xfrm>
            <a:off x="919146" y="1152992"/>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power of beauty.</a:t>
            </a:r>
            <a:endParaRPr lang="en-US" altLang="zh-CN" sz="2400" b="1" dirty="0">
              <a:latin typeface="Helvetica"/>
              <a:ea typeface="Helvetica Neue"/>
              <a:cs typeface="Helvetica Neue"/>
            </a:endParaRPr>
          </a:p>
        </p:txBody>
      </p:sp>
      <p:pic>
        <p:nvPicPr>
          <p:cNvPr id="17" name="CD2.mp3">
            <a:hlinkClick r:id="" action="ppaction://media"/>
          </p:cNvPr>
          <p:cNvPicPr>
            <a:picLocks noRot="1" noChangeAspect="1"/>
          </p:cNvPicPr>
          <p:nvPr>
            <a:audioFile r:link="rId1"/>
          </p:nvPr>
        </p:nvPicPr>
        <p:blipFill>
          <a:blip r:embed="rId6"/>
          <a:stretch>
            <a:fillRect/>
          </a:stretch>
        </p:blipFill>
        <p:spPr>
          <a:xfrm>
            <a:off x="838168" y="2214554"/>
            <a:ext cx="447684" cy="447684"/>
          </a:xfrm>
          <a:prstGeom prst="rect">
            <a:avLst/>
          </a:prstGeom>
        </p:spPr>
      </p:pic>
    </p:spTree>
    <p:extLst>
      <p:ext uri="{BB962C8B-B14F-4D97-AF65-F5344CB8AC3E}">
        <p14:creationId xmlns="" xmlns:p14="http://schemas.microsoft.com/office/powerpoint/2010/main" val="179307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2210" fill="hold"/>
                                        <p:tgtEl>
                                          <p:spTgt spid="17"/>
                                        </p:tgtEl>
                                      </p:cBhvr>
                                    </p:cmd>
                                  </p:childTnLst>
                                </p:cTn>
                              </p:par>
                            </p:childTnLst>
                          </p:cTn>
                        </p:par>
                      </p:childTnLst>
                    </p:cTn>
                  </p:par>
                </p:childTnLst>
              </p:cTn>
              <p:nextCondLst>
                <p:cond evt="onClick" delay="0">
                  <p:tgtEl>
                    <p:spTgt spid="17"/>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5"/>
          <p:cNvPicPr>
            <a:picLocks noChangeAspect="1" noChangeArrowheads="1"/>
          </p:cNvPicPr>
          <p:nvPr/>
        </p:nvPicPr>
        <p:blipFill>
          <a:blip r:embed="rId4" cstate="print"/>
          <a:srcRect l="2962" r="3725" b="5111"/>
          <a:stretch>
            <a:fillRect/>
          </a:stretch>
        </p:blipFill>
        <p:spPr bwMode="auto">
          <a:xfrm>
            <a:off x="0" y="1624003"/>
            <a:ext cx="9144000" cy="5305459"/>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805354" y="2397861"/>
            <a:ext cx="6552728" cy="4745915"/>
          </a:xfrm>
          <a:prstGeom prst="rect">
            <a:avLst/>
          </a:prstGeom>
          <a:noFill/>
          <a:effectLst>
            <a:glow rad="139700">
              <a:schemeClr val="accent3">
                <a:satMod val="175000"/>
                <a:alpha val="40000"/>
              </a:schemeClr>
            </a:glow>
          </a:effectLst>
        </p:spPr>
        <p:txBody>
          <a:bodyPr wrap="square">
            <a:spAutoFit/>
          </a:bodyPr>
          <a:lstStyle/>
          <a:p>
            <a:pPr indent="457200" algn="just">
              <a:lnSpc>
                <a:spcPct val="110000"/>
              </a:lnSpc>
              <a:spcBef>
                <a:spcPct val="50000"/>
              </a:spcBef>
              <a:defRPr/>
            </a:pPr>
            <a:r>
              <a:rPr lang="en-US" altLang="zh-CN" sz="2400" dirty="0" smtClean="0">
                <a:latin typeface="Helvetica"/>
                <a:ea typeface="楷体_GB2312" pitchFamily="49" charset="-122"/>
              </a:rPr>
              <a:t>Our _________ to physical beauty is not something we can control _____ . We are born with it. Experiments conducted by psychologist Judith J. </a:t>
            </a:r>
            <a:r>
              <a:rPr lang="en-US" altLang="zh-CN" sz="2400" dirty="0" err="1" smtClean="0">
                <a:latin typeface="Helvetica"/>
                <a:ea typeface="楷体_GB2312" pitchFamily="49" charset="-122"/>
              </a:rPr>
              <a:t>Langlois</a:t>
            </a:r>
            <a:r>
              <a:rPr lang="en-US" altLang="zh-CN" sz="2400" dirty="0" smtClean="0">
                <a:latin typeface="Helvetica"/>
                <a:ea typeface="楷体_GB2312" pitchFamily="49" charset="-122"/>
              </a:rPr>
              <a:t> showed that even small infants prefer to look at attractive faces. Before they have met a single supermodel, before they have watched a single TV show, before they have opened up a single fashion magazine, they are drawn to the same faces which adults have ______ to be attractive.</a:t>
            </a:r>
            <a:endParaRPr lang="zh-CN" altLang="zh-CN" sz="2400" dirty="0" smtClean="0">
              <a:latin typeface="Helvetica"/>
              <a:ea typeface="楷体_GB2312" pitchFamily="49" charset="-122"/>
            </a:endParaRPr>
          </a:p>
          <a:p>
            <a:pPr algn="just">
              <a:lnSpc>
                <a:spcPct val="110000"/>
              </a:lnSpc>
              <a:spcBef>
                <a:spcPct val="50000"/>
              </a:spcBef>
              <a:defRPr/>
            </a:pPr>
            <a:endParaRPr lang="en-US" altLang="zh-CN" sz="2400" dirty="0" smtClean="0">
              <a:latin typeface="Helvetica"/>
              <a:ea typeface="楷体_GB2312" pitchFamily="49" charset="-122"/>
            </a:endParaRPr>
          </a:p>
        </p:txBody>
      </p:sp>
      <p:sp>
        <p:nvSpPr>
          <p:cNvPr id="12" name="Text Box 1029"/>
          <p:cNvSpPr txBox="1">
            <a:spLocks noChangeArrowheads="1"/>
          </p:cNvSpPr>
          <p:nvPr/>
        </p:nvSpPr>
        <p:spPr bwMode="auto">
          <a:xfrm rot="10800000" flipV="1">
            <a:off x="4429124" y="2786058"/>
            <a:ext cx="1147877"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at will</a:t>
            </a:r>
          </a:p>
        </p:txBody>
      </p:sp>
      <p:sp>
        <p:nvSpPr>
          <p:cNvPr id="16" name="Text Box 1029"/>
          <p:cNvSpPr txBox="1">
            <a:spLocks noChangeArrowheads="1"/>
          </p:cNvSpPr>
          <p:nvPr/>
        </p:nvSpPr>
        <p:spPr bwMode="auto">
          <a:xfrm>
            <a:off x="3319648" y="6026978"/>
            <a:ext cx="1323790" cy="402418"/>
          </a:xfrm>
          <a:prstGeom prst="rect">
            <a:avLst/>
          </a:prstGeom>
          <a:noFill/>
          <a:ln w="9525" algn="ctr">
            <a:noFill/>
            <a:miter lim="800000"/>
            <a:headEnd/>
            <a:tailEnd/>
          </a:ln>
        </p:spPr>
        <p:txBody>
          <a:bodyPr wrap="square" lIns="0" tIns="0" rIns="0" bIns="0">
            <a:spAutoFit/>
          </a:bodyPr>
          <a:lstStyle/>
          <a:p>
            <a:pPr>
              <a:lnSpc>
                <a:spcPct val="120000"/>
              </a:lnSpc>
              <a:spcBef>
                <a:spcPct val="50000"/>
              </a:spcBef>
              <a:defRPr/>
            </a:pPr>
            <a:r>
              <a:rPr lang="en-US" altLang="zh-CN" sz="2400" b="1" dirty="0" smtClean="0">
                <a:solidFill>
                  <a:srgbClr val="0070C0"/>
                </a:solidFill>
                <a:latin typeface="Helvetica"/>
                <a:ea typeface="Helvetica Neue"/>
                <a:cs typeface="Helvetica Neue"/>
              </a:rPr>
              <a:t> judged</a:t>
            </a:r>
            <a:endParaRPr lang="en-US" altLang="zh-CN" sz="2400" b="1" dirty="0">
              <a:solidFill>
                <a:srgbClr val="0070C0"/>
              </a:solidFill>
              <a:latin typeface="Helvetica"/>
              <a:ea typeface="Helvetica Neue"/>
              <a:cs typeface="Helvetica Neue"/>
            </a:endParaRPr>
          </a:p>
        </p:txBody>
      </p:sp>
      <p:pic>
        <p:nvPicPr>
          <p:cNvPr id="21"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15" name="右箭头 15">
            <a:hlinkClick r:id="" action="ppaction://hlinkshowjump?jump=nextslide"/>
          </p:cNvPr>
          <p:cNvSpPr/>
          <p:nvPr/>
        </p:nvSpPr>
        <p:spPr>
          <a:xfrm>
            <a:off x="5857884" y="6281390"/>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8" name="Text Box 42"/>
          <p:cNvSpPr txBox="1">
            <a:spLocks noChangeArrowheads="1"/>
          </p:cNvSpPr>
          <p:nvPr/>
        </p:nvSpPr>
        <p:spPr bwMode="auto">
          <a:xfrm rot="10800000" flipV="1">
            <a:off x="1643037" y="2428868"/>
            <a:ext cx="2286021"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sensitivity</a:t>
            </a:r>
            <a:endParaRPr lang="en-US" altLang="zh-CN" sz="2400" b="1" dirty="0">
              <a:solidFill>
                <a:srgbClr val="0070C0"/>
              </a:solidFill>
              <a:latin typeface="Helvetica"/>
              <a:ea typeface="Helvetica Neue"/>
              <a:cs typeface="Helvetica Neue"/>
            </a:endParaRPr>
          </a:p>
        </p:txBody>
      </p:sp>
      <p:sp>
        <p:nvSpPr>
          <p:cNvPr id="19" name="矩形 7"/>
          <p:cNvSpPr/>
          <p:nvPr/>
        </p:nvSpPr>
        <p:spPr>
          <a:xfrm>
            <a:off x="827584" y="1152992"/>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power of beauty.</a:t>
            </a:r>
            <a:endParaRPr lang="en-US" altLang="zh-CN" sz="2400" b="1" dirty="0">
              <a:latin typeface="Helvetica"/>
              <a:ea typeface="Helvetica Neue"/>
              <a:cs typeface="Helvetica Neue"/>
            </a:endParaRPr>
          </a:p>
        </p:txBody>
      </p:sp>
      <p:pic>
        <p:nvPicPr>
          <p:cNvPr id="13" name="CD3.mp3">
            <a:hlinkClick r:id="" action="ppaction://media"/>
          </p:cNvPr>
          <p:cNvPicPr>
            <a:picLocks noRot="1" noChangeAspect="1"/>
          </p:cNvPicPr>
          <p:nvPr>
            <a:audioFile r:link="rId1"/>
          </p:nvPr>
        </p:nvPicPr>
        <p:blipFill>
          <a:blip r:embed="rId6"/>
          <a:stretch>
            <a:fillRect/>
          </a:stretch>
        </p:blipFill>
        <p:spPr>
          <a:xfrm>
            <a:off x="642910" y="2143116"/>
            <a:ext cx="467792" cy="467792"/>
          </a:xfrm>
          <a:prstGeom prst="rect">
            <a:avLst/>
          </a:prstGeom>
        </p:spPr>
      </p:pic>
    </p:spTree>
    <p:extLst>
      <p:ext uri="{BB962C8B-B14F-4D97-AF65-F5344CB8AC3E}">
        <p14:creationId xmlns="" xmlns:p14="http://schemas.microsoft.com/office/powerpoint/2010/main" val="20064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8897" fill="hold"/>
                                        <p:tgtEl>
                                          <p:spTgt spid="13"/>
                                        </p:tgtEl>
                                      </p:cBhvr>
                                    </p:cmd>
                                  </p:childTnLst>
                                </p:cTn>
                              </p:par>
                            </p:childTnLst>
                          </p:cTn>
                        </p:par>
                      </p:childTnLst>
                    </p:cTn>
                  </p:par>
                </p:childTnLst>
              </p:cTn>
              <p:nextCondLst>
                <p:cond evt="onClick" delay="0">
                  <p:tgtEl>
                    <p:spTgt spid="13"/>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1785926"/>
            <a:ext cx="9144000" cy="5298952"/>
            <a:chOff x="0" y="1789637"/>
            <a:chExt cx="9072530" cy="5030787"/>
          </a:xfrm>
        </p:grpSpPr>
        <p:pic>
          <p:nvPicPr>
            <p:cNvPr id="14" name="Picture 5"/>
            <p:cNvPicPr>
              <a:picLocks noChangeAspect="1" noChangeArrowheads="1"/>
            </p:cNvPicPr>
            <p:nvPr/>
          </p:nvPicPr>
          <p:blipFill>
            <a:blip r:embed="rId4" cstate="print"/>
            <a:srcRect l="2290" r="2256"/>
            <a:stretch>
              <a:fillRect/>
            </a:stretch>
          </p:blipFill>
          <p:spPr bwMode="auto">
            <a:xfrm>
              <a:off x="0" y="1789637"/>
              <a:ext cx="9072530" cy="5030787"/>
            </a:xfrm>
            <a:prstGeom prst="rect">
              <a:avLst/>
            </a:prstGeom>
            <a:noFill/>
            <a:ln w="9525">
              <a:noFill/>
              <a:miter lim="800000"/>
              <a:headEnd/>
              <a:tailEnd/>
            </a:ln>
          </p:spPr>
        </p:pic>
        <p:sp>
          <p:nvSpPr>
            <p:cNvPr id="13" name="矩形 12"/>
            <p:cNvSpPr/>
            <p:nvPr/>
          </p:nvSpPr>
          <p:spPr>
            <a:xfrm>
              <a:off x="716619" y="2479770"/>
              <a:ext cx="6539048" cy="3686845"/>
            </a:xfrm>
            <a:prstGeom prst="rect">
              <a:avLst/>
            </a:prstGeom>
          </p:spPr>
          <p:txBody>
            <a:bodyPr wrap="square">
              <a:spAutoFit/>
            </a:bodyPr>
            <a:lstStyle/>
            <a:p>
              <a:pPr indent="457200" algn="just">
                <a:lnSpc>
                  <a:spcPct val="130000"/>
                </a:lnSpc>
              </a:pPr>
              <a:r>
                <a:rPr lang="en-US" altLang="zh-CN" sz="2400" dirty="0" smtClean="0">
                  <a:latin typeface="Helvetica"/>
                  <a:ea typeface="楷体_GB2312" pitchFamily="49" charset="-122"/>
                </a:rPr>
                <a:t>There are more important things in life than beauty. But as </a:t>
              </a:r>
              <a:r>
                <a:rPr lang="en-US" altLang="zh-CN" sz="2400" dirty="0" err="1" smtClean="0">
                  <a:latin typeface="Helvetica"/>
                  <a:ea typeface="楷体_GB2312" pitchFamily="49" charset="-122"/>
                </a:rPr>
                <a:t>Etcoff</a:t>
              </a:r>
              <a:r>
                <a:rPr lang="en-US" altLang="zh-CN" sz="2400" dirty="0" smtClean="0">
                  <a:latin typeface="Helvetica"/>
                  <a:ea typeface="楷体_GB2312" pitchFamily="49" charset="-122"/>
                </a:rPr>
                <a:t> says, “We have to understand beauty, or we will always be ________ by it.” If you aim to be wise and kind and funny, it doesn’t mean that you can’t also try your best to look beautiful. There’s no reason to __________________ being moved by beauty’s power. It moves us all.</a:t>
              </a:r>
              <a:endParaRPr lang="zh-CN" altLang="en-US" sz="2400" dirty="0" smtClean="0">
                <a:latin typeface="Helvetica"/>
                <a:ea typeface="楷体_GB2312" pitchFamily="49" charset="-122"/>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grpSp>
      <p:sp>
        <p:nvSpPr>
          <p:cNvPr id="9" name="Text Box 41"/>
          <p:cNvSpPr txBox="1">
            <a:spLocks noChangeArrowheads="1"/>
          </p:cNvSpPr>
          <p:nvPr/>
        </p:nvSpPr>
        <p:spPr bwMode="auto">
          <a:xfrm>
            <a:off x="642910" y="4071942"/>
            <a:ext cx="1714512"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enslaved</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2327781" y="5500702"/>
            <a:ext cx="2672847"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feel guilty about</a:t>
            </a:r>
            <a:endParaRPr lang="en-US" altLang="zh-CN" sz="2400" b="1" dirty="0">
              <a:solidFill>
                <a:srgbClr val="0070C0"/>
              </a:solidFill>
              <a:latin typeface="Helvetica"/>
              <a:ea typeface="Helvetica Neue"/>
              <a:cs typeface="Helvetica Neue"/>
            </a:endParaRPr>
          </a:p>
        </p:txBody>
      </p:sp>
      <p:pic>
        <p:nvPicPr>
          <p:cNvPr id="20" name="Picture 2" descr="H:\2015年修改\图片8.jpg"/>
          <p:cNvPicPr>
            <a:picLocks noChangeAspect="1" noChangeArrowheads="1"/>
          </p:cNvPicPr>
          <p:nvPr/>
        </p:nvPicPr>
        <p:blipFill>
          <a:blip r:embed="rId5" cstate="print"/>
          <a:srcRect/>
          <a:stretch>
            <a:fillRect/>
          </a:stretch>
        </p:blipFill>
        <p:spPr bwMode="auto">
          <a:xfrm>
            <a:off x="0" y="-24"/>
            <a:ext cx="8802687" cy="1195387"/>
          </a:xfrm>
          <a:prstGeom prst="rect">
            <a:avLst/>
          </a:prstGeom>
          <a:noFill/>
        </p:spPr>
      </p:pic>
      <p:sp>
        <p:nvSpPr>
          <p:cNvPr id="17" name="矩形 7"/>
          <p:cNvSpPr/>
          <p:nvPr/>
        </p:nvSpPr>
        <p:spPr>
          <a:xfrm>
            <a:off x="704832" y="1152992"/>
            <a:ext cx="7367630" cy="830997"/>
          </a:xfrm>
          <a:prstGeom prst="rect">
            <a:avLst/>
          </a:prstGeom>
        </p:spPr>
        <p:txBody>
          <a:bodyPr wrap="square">
            <a:spAutoFit/>
          </a:bodyPr>
          <a:lstStyle/>
          <a:p>
            <a:pPr algn="just" eaLnBrk="0" hangingPunct="0">
              <a:defRPr/>
            </a:pPr>
            <a:r>
              <a:rPr lang="en-US" altLang="zh-CN" sz="2400" b="1" dirty="0" smtClean="0">
                <a:latin typeface="Helvetica"/>
                <a:ea typeface="Helvetica Neue"/>
                <a:cs typeface="Helvetica Neue"/>
              </a:rPr>
              <a:t>Listen to a short passage concerning the power of beauty.</a:t>
            </a:r>
            <a:endParaRPr lang="en-US" altLang="zh-CN" sz="2400" b="1" dirty="0">
              <a:latin typeface="Helvetica"/>
              <a:ea typeface="Helvetica Neue"/>
              <a:cs typeface="Helvetica Neue"/>
            </a:endParaRPr>
          </a:p>
        </p:txBody>
      </p:sp>
      <p:pic>
        <p:nvPicPr>
          <p:cNvPr id="15" name="Picture 4">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585114" y="6286520"/>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pic>
        <p:nvPicPr>
          <p:cNvPr id="18" name="CD4.mp3">
            <a:hlinkClick r:id="" action="ppaction://media"/>
          </p:cNvPr>
          <p:cNvPicPr>
            <a:picLocks noRot="1" noChangeAspect="1"/>
          </p:cNvPicPr>
          <p:nvPr>
            <a:audioFile r:link="rId1"/>
          </p:nvPr>
        </p:nvPicPr>
        <p:blipFill>
          <a:blip r:embed="rId8"/>
          <a:stretch>
            <a:fillRect/>
          </a:stretch>
        </p:blipFill>
        <p:spPr>
          <a:xfrm>
            <a:off x="642910" y="2298532"/>
            <a:ext cx="487526" cy="487526"/>
          </a:xfrm>
          <a:prstGeom prst="rect">
            <a:avLst/>
          </a:prstGeom>
        </p:spPr>
      </p:pic>
    </p:spTree>
    <p:extLst>
      <p:ext uri="{BB962C8B-B14F-4D97-AF65-F5344CB8AC3E}">
        <p14:creationId xmlns="" xmlns:p14="http://schemas.microsoft.com/office/powerpoint/2010/main"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2314" fill="hold"/>
                                        <p:tgtEl>
                                          <p:spTgt spid="18"/>
                                        </p:tgtEl>
                                      </p:cBhvr>
                                    </p:cmd>
                                  </p:childTnLst>
                                </p:cTn>
                              </p:par>
                            </p:childTnLst>
                          </p:cTn>
                        </p:par>
                      </p:childTnLst>
                    </p:cTn>
                  </p:par>
                </p:childTnLst>
              </p:cTn>
              <p:nextCondLst>
                <p:cond evt="onClick" delay="0">
                  <p:tgtEl>
                    <p:spTgt spid="18"/>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723222" y="1454150"/>
            <a:ext cx="8162428" cy="4189117"/>
            <a:chOff x="767290" y="1454150"/>
            <a:chExt cx="8162428" cy="4189117"/>
          </a:xfrm>
        </p:grpSpPr>
        <p:sp>
          <p:nvSpPr>
            <p:cNvPr id="162818" name="TextBox 19"/>
            <p:cNvSpPr txBox="1">
              <a:spLocks noChangeArrowheads="1"/>
            </p:cNvSpPr>
            <p:nvPr/>
          </p:nvSpPr>
          <p:spPr bwMode="auto">
            <a:xfrm>
              <a:off x="857224" y="1454150"/>
              <a:ext cx="3915524" cy="461665"/>
            </a:xfrm>
            <a:prstGeom prst="rect">
              <a:avLst/>
            </a:prstGeom>
            <a:noFill/>
            <a:ln w="9525">
              <a:noFill/>
              <a:miter lim="800000"/>
              <a:headEnd/>
              <a:tailEnd/>
            </a:ln>
          </p:spPr>
          <p:txBody>
            <a:bodyPr wrap="square">
              <a:spAutoFit/>
            </a:bodyPr>
            <a:lstStyle/>
            <a:p>
              <a:r>
                <a:rPr lang="en-US" altLang="zh-CN" sz="2400" b="1" dirty="0" smtClean="0">
                  <a:latin typeface="Helvetica"/>
                  <a:ea typeface="Helvetica Neue"/>
                  <a:cs typeface="Helvetica Neue"/>
                </a:rPr>
                <a:t>Questions Previewing</a:t>
              </a:r>
              <a:endParaRPr lang="zh-CN" altLang="en-US" sz="24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395831"/>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 What is Buzz-Off?</a:t>
              </a:r>
            </a:p>
          </p:txBody>
        </p:sp>
        <p:sp>
          <p:nvSpPr>
            <p:cNvPr id="14" name="矩形 13"/>
            <p:cNvSpPr/>
            <p:nvPr/>
          </p:nvSpPr>
          <p:spPr>
            <a:xfrm>
              <a:off x="857224" y="3526697"/>
              <a:ext cx="8072494" cy="830997"/>
            </a:xfrm>
            <a:prstGeom prst="rect">
              <a:avLst/>
            </a:prstGeom>
          </p:spPr>
          <p:txBody>
            <a:bodyPr wrap="square">
              <a:spAutoFit/>
            </a:bodyPr>
            <a:lstStyle/>
            <a:p>
              <a:r>
                <a:rPr lang="en-US" altLang="zh-CN" sz="2400" dirty="0">
                  <a:latin typeface="Helvetica"/>
                  <a:ea typeface="楷体_GB2312" pitchFamily="49" charset="-122"/>
                </a:rPr>
                <a:t>2</a:t>
              </a:r>
              <a:r>
                <a:rPr lang="en-US" altLang="zh-CN" sz="2400" dirty="0" smtClean="0">
                  <a:latin typeface="Helvetica"/>
                  <a:ea typeface="楷体_GB2312" pitchFamily="49" charset="-122"/>
                </a:rPr>
                <a:t>. Who is Oprah? What is she best-known for?</a:t>
              </a:r>
            </a:p>
            <a:p>
              <a:endParaRPr lang="en-US" altLang="zh-CN" sz="2400" dirty="0">
                <a:latin typeface="Helvetica"/>
                <a:ea typeface="楷体_GB2312" pitchFamily="49" charset="-122"/>
              </a:endParaRPr>
            </a:p>
          </p:txBody>
        </p:sp>
        <p:grpSp>
          <p:nvGrpSpPr>
            <p:cNvPr id="3" name="组合 23"/>
            <p:cNvGrpSpPr/>
            <p:nvPr/>
          </p:nvGrpSpPr>
          <p:grpSpPr>
            <a:xfrm>
              <a:off x="6180294" y="4110520"/>
              <a:ext cx="936104" cy="747240"/>
              <a:chOff x="7116398" y="3002899"/>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7116398" y="3002899"/>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10" action="ppaction://hlinksldjump"/>
              </p:cNvPr>
              <p:cNvSpPr txBox="1"/>
              <p:nvPr/>
            </p:nvSpPr>
            <p:spPr>
              <a:xfrm>
                <a:off x="7198044" y="3176464"/>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4" name="组合 29"/>
            <p:cNvGrpSpPr/>
            <p:nvPr/>
          </p:nvGrpSpPr>
          <p:grpSpPr>
            <a:xfrm>
              <a:off x="6143636" y="2753198"/>
              <a:ext cx="936104" cy="747240"/>
              <a:chOff x="6948264" y="2717147"/>
              <a:chExt cx="936104" cy="747240"/>
            </a:xfrm>
          </p:grpSpPr>
          <p:pic>
            <p:nvPicPr>
              <p:cNvPr id="31" name="Picture 7">
                <a:hlinkClick r:id="rId3" action="ppaction://hlinksldjump"/>
              </p:cNvPr>
              <p:cNvPicPr>
                <a:picLocks noChangeAspect="1" noChangeArrowheads="1"/>
              </p:cNvPicPr>
              <p:nvPr/>
            </p:nvPicPr>
            <p:blipFill>
              <a:blip r:embed="rId4" cstate="print">
                <a:extLst>
                  <a:ext uri="{BEBA8EAE-BF5A-486C-A8C5-ECC9F3942E4B}">
                    <a14:imgProps xmlns="" xmlns:a14="http://schemas.microsoft.com/office/drawing/2010/main">
                      <a14:imgLayer r:embed="rId9">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6948264" y="2717147"/>
                <a:ext cx="936104" cy="747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a:hlinkClick r:id="rId11" action="ppaction://hlinksldjump"/>
              </p:cNvPr>
              <p:cNvSpPr txBox="1"/>
              <p:nvPr/>
            </p:nvSpPr>
            <p:spPr>
              <a:xfrm>
                <a:off x="7029910" y="2890712"/>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grpSp>
        <p:nvGrpSpPr>
          <p:cNvPr id="5" name="Group 26"/>
          <p:cNvGrpSpPr/>
          <p:nvPr/>
        </p:nvGrpSpPr>
        <p:grpSpPr>
          <a:xfrm>
            <a:off x="-7938" y="9302"/>
            <a:ext cx="4645026" cy="1187450"/>
            <a:chOff x="-7938" y="-5350"/>
            <a:chExt cx="4645026" cy="1187450"/>
          </a:xfrm>
        </p:grpSpPr>
        <p:pic>
          <p:nvPicPr>
            <p:cNvPr id="15" name="Picture 3"/>
            <p:cNvPicPr>
              <a:picLocks noChangeAspect="1" noChangeArrowheads="1"/>
            </p:cNvPicPr>
            <p:nvPr/>
          </p:nvPicPr>
          <p:blipFill>
            <a:blip r:embed="rId12" cstate="print"/>
            <a:srcRect/>
            <a:stretch>
              <a:fillRect/>
            </a:stretch>
          </p:blipFill>
          <p:spPr bwMode="auto">
            <a:xfrm>
              <a:off x="-7938" y="-5350"/>
              <a:ext cx="4645026" cy="1187450"/>
            </a:xfrm>
            <a:prstGeom prst="rect">
              <a:avLst/>
            </a:prstGeom>
            <a:noFill/>
            <a:ln w="9525">
              <a:noFill/>
              <a:miter lim="800000"/>
              <a:headEnd/>
              <a:tailEnd/>
            </a:ln>
          </p:spPr>
        </p:pic>
        <p:sp>
          <p:nvSpPr>
            <p:cNvPr id="16" name="TextBox 15"/>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cstate="print"/>
          <a:srcRect/>
          <a:stretch>
            <a:fillRect/>
          </a:stretch>
        </p:blipFill>
        <p:spPr bwMode="auto">
          <a:xfrm>
            <a:off x="500034" y="2492896"/>
            <a:ext cx="8339964" cy="393650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714488"/>
            <a:ext cx="7499068" cy="830997"/>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 What is Buzz-Off?</a:t>
            </a:r>
          </a:p>
          <a:p>
            <a:pPr marL="457200" indent="-457200" eaLnBrk="0" hangingPunct="0">
              <a:defRPr/>
            </a:pPr>
            <a:endParaRPr lang="en-US" altLang="zh-CN" sz="2400" dirty="0">
              <a:latin typeface="Helvetica"/>
              <a:ea typeface="楷体_GB2312" pitchFamily="49" charset="-122"/>
            </a:endParaRPr>
          </a:p>
        </p:txBody>
      </p:sp>
      <p:sp>
        <p:nvSpPr>
          <p:cNvPr id="20" name="矩形 19"/>
          <p:cNvSpPr/>
          <p:nvPr/>
        </p:nvSpPr>
        <p:spPr>
          <a:xfrm>
            <a:off x="1665972" y="2786058"/>
            <a:ext cx="6049300" cy="3453253"/>
          </a:xfrm>
          <a:prstGeom prst="rect">
            <a:avLst/>
          </a:prstGeom>
        </p:spPr>
        <p:txBody>
          <a:bodyPr wrap="square">
            <a:spAutoFit/>
          </a:bodyPr>
          <a:lstStyle/>
          <a:p>
            <a:pPr algn="just">
              <a:lnSpc>
                <a:spcPct val="130000"/>
              </a:lnSpc>
            </a:pPr>
            <a:r>
              <a:rPr lang="en-US" altLang="zh-CN" sz="2400" dirty="0" smtClean="0">
                <a:latin typeface="Helvetica"/>
                <a:ea typeface="楷体_GB2312" pitchFamily="49" charset="-122"/>
              </a:rPr>
              <a:t>It is a fictional character from a popular animation series called </a:t>
            </a:r>
            <a:r>
              <a:rPr lang="en-US" altLang="zh-CN" sz="2400" i="1" dirty="0" smtClean="0">
                <a:latin typeface="Helvetica"/>
                <a:ea typeface="楷体_GB2312" pitchFamily="49" charset="-122"/>
              </a:rPr>
              <a:t>He-Man and the Master of the Universe </a:t>
            </a:r>
            <a:r>
              <a:rPr lang="en-US" altLang="zh-CN" sz="2400" dirty="0" smtClean="0">
                <a:latin typeface="Helvetica"/>
                <a:ea typeface="楷体_GB2312" pitchFamily="49" charset="-122"/>
              </a:rPr>
              <a:t>( 《</a:t>
            </a:r>
            <a:r>
              <a:rPr lang="zh-CN" altLang="en-US" sz="2400" dirty="0" smtClean="0">
                <a:latin typeface="Helvetica"/>
                <a:ea typeface="楷体_GB2312" pitchFamily="49" charset="-122"/>
              </a:rPr>
              <a:t>超级宇宙战士</a:t>
            </a:r>
            <a:r>
              <a:rPr lang="en-US" altLang="zh-CN" sz="2400" dirty="0" smtClean="0">
                <a:latin typeface="Helvetica"/>
                <a:ea typeface="楷体_GB2312" pitchFamily="49" charset="-122"/>
              </a:rPr>
              <a:t>》) , produced by the American company </a:t>
            </a:r>
            <a:r>
              <a:rPr lang="en-US" altLang="zh-CN" sz="2400" dirty="0" err="1" smtClean="0">
                <a:latin typeface="Helvetica"/>
                <a:ea typeface="楷体_GB2312" pitchFamily="49" charset="-122"/>
              </a:rPr>
              <a:t>Filmation</a:t>
            </a:r>
            <a:r>
              <a:rPr lang="en-US" altLang="zh-CN" sz="2400" dirty="0" smtClean="0">
                <a:latin typeface="Helvetica"/>
                <a:ea typeface="楷体_GB2312" pitchFamily="49" charset="-122"/>
              </a:rPr>
              <a:t> in 1983. It is a bee with the appearance of a human and comes from a race of Bee people. </a:t>
            </a:r>
            <a:endParaRPr lang="zh-CN" altLang="en-US" sz="2400" dirty="0" smtClean="0">
              <a:latin typeface="Helvetica"/>
              <a:ea typeface="楷体_GB2312" pitchFamily="49" charset="-122"/>
            </a:endParaRPr>
          </a:p>
        </p:txBody>
      </p:sp>
      <p:grpSp>
        <p:nvGrpSpPr>
          <p:cNvPr id="13" name="Group 26"/>
          <p:cNvGrpSpPr/>
          <p:nvPr/>
        </p:nvGrpSpPr>
        <p:grpSpPr>
          <a:xfrm>
            <a:off x="-7938" y="9302"/>
            <a:ext cx="8223276" cy="1187450"/>
            <a:chOff x="-7938" y="-5350"/>
            <a:chExt cx="8223276" cy="1187450"/>
          </a:xfrm>
        </p:grpSpPr>
        <p:pic>
          <p:nvPicPr>
            <p:cNvPr id="21" name="Picture 3"/>
            <p:cNvPicPr>
              <a:picLocks noChangeAspect="1" noChangeArrowheads="1"/>
            </p:cNvPicPr>
            <p:nvPr/>
          </p:nvPicPr>
          <p:blipFill>
            <a:blip r:embed="rId4"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3" name="矩形 12"/>
            <p:cNvSpPr>
              <a:spLocks noChangeArrowheads="1"/>
            </p:cNvSpPr>
            <p:nvPr/>
          </p:nvSpPr>
          <p:spPr bwMode="auto">
            <a:xfrm>
              <a:off x="4728680" y="519063"/>
              <a:ext cx="3486658" cy="461665"/>
            </a:xfrm>
            <a:prstGeom prst="rect">
              <a:avLst/>
            </a:prstGeom>
            <a:noFill/>
            <a:ln w="9525">
              <a:noFill/>
              <a:miter lim="800000"/>
              <a:headEnd/>
              <a:tailEnd/>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Buzz-Off</a:t>
              </a:r>
            </a:p>
          </p:txBody>
        </p:sp>
      </p:grpSp>
    </p:spTree>
    <p:extLst>
      <p:ext uri="{BB962C8B-B14F-4D97-AF65-F5344CB8AC3E}">
        <p14:creationId xmlns="" xmlns:p14="http://schemas.microsoft.com/office/powerpoint/2010/main"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1610013"/>
            <a:ext cx="7944745" cy="461665"/>
          </a:xfrm>
          <a:prstGeom prst="rect">
            <a:avLst/>
          </a:prstGeom>
        </p:spPr>
        <p:txBody>
          <a:bodyPr wrap="square">
            <a:spAutoFit/>
          </a:bodyPr>
          <a:lstStyle/>
          <a:p>
            <a:pPr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Who is Oprah? What is she best-known for?</a:t>
            </a:r>
          </a:p>
        </p:txBody>
      </p:sp>
      <p:grpSp>
        <p:nvGrpSpPr>
          <p:cNvPr id="16" name="Group 26"/>
          <p:cNvGrpSpPr/>
          <p:nvPr/>
        </p:nvGrpSpPr>
        <p:grpSpPr>
          <a:xfrm>
            <a:off x="-7938" y="9302"/>
            <a:ext cx="8223276" cy="1187450"/>
            <a:chOff x="-7938" y="-5350"/>
            <a:chExt cx="8223276" cy="1187450"/>
          </a:xfrm>
        </p:grpSpPr>
        <p:pic>
          <p:nvPicPr>
            <p:cNvPr id="18" name="Picture 3"/>
            <p:cNvPicPr>
              <a:picLocks noChangeAspect="1" noChangeArrowheads="1"/>
            </p:cNvPicPr>
            <p:nvPr/>
          </p:nvPicPr>
          <p:blipFill>
            <a:blip r:embed="rId3" cstate="print"/>
            <a:srcRect/>
            <a:stretch>
              <a:fillRect/>
            </a:stretch>
          </p:blipFill>
          <p:spPr bwMode="auto">
            <a:xfrm>
              <a:off x="-7938" y="-5350"/>
              <a:ext cx="4645026" cy="1187450"/>
            </a:xfrm>
            <a:prstGeom prst="rect">
              <a:avLst/>
            </a:prstGeom>
            <a:noFill/>
            <a:ln w="9525">
              <a:noFill/>
              <a:miter lim="800000"/>
              <a:headEnd/>
              <a:tailEnd/>
            </a:ln>
          </p:spPr>
        </p:pic>
        <p:sp>
          <p:nvSpPr>
            <p:cNvPr id="22" name="TextBox 21"/>
            <p:cNvSpPr txBox="1"/>
            <p:nvPr/>
          </p:nvSpPr>
          <p:spPr>
            <a:xfrm>
              <a:off x="804863" y="313547"/>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3" name="矩形 12"/>
            <p:cNvSpPr>
              <a:spLocks noChangeArrowheads="1"/>
            </p:cNvSpPr>
            <p:nvPr/>
          </p:nvSpPr>
          <p:spPr bwMode="auto">
            <a:xfrm>
              <a:off x="4728680" y="519063"/>
              <a:ext cx="3486658" cy="461665"/>
            </a:xfrm>
            <a:prstGeom prst="rect">
              <a:avLst/>
            </a:prstGeom>
            <a:noFill/>
            <a:ln w="9525">
              <a:noFill/>
              <a:miter lim="800000"/>
              <a:headEnd/>
              <a:tailEnd/>
            </a:ln>
          </p:spPr>
          <p:txBody>
            <a:bodyPr wrap="square">
              <a:spAutoFit/>
            </a:bodyPr>
            <a:lstStyle/>
            <a:p>
              <a:pPr eaLnBrk="0" hangingPunct="0"/>
              <a:r>
                <a:rPr lang="en-US" altLang="zh-CN" sz="2400" b="1" dirty="0" smtClean="0">
                  <a:solidFill>
                    <a:srgbClr val="0070C0"/>
                  </a:solidFill>
                  <a:latin typeface="Helvetica" pitchFamily="34" charset="0"/>
                  <a:ea typeface="Helvetica Neue"/>
                  <a:cs typeface="Helvetica Neue"/>
                </a:rPr>
                <a:t>Oprah</a:t>
              </a:r>
            </a:p>
          </p:txBody>
        </p:sp>
      </p:grpSp>
      <p:sp>
        <p:nvSpPr>
          <p:cNvPr id="14" name="圆角矩形 13"/>
          <p:cNvSpPr/>
          <p:nvPr/>
        </p:nvSpPr>
        <p:spPr>
          <a:xfrm>
            <a:off x="899234" y="2396034"/>
            <a:ext cx="7523900" cy="3803362"/>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pic>
        <p:nvPicPr>
          <p:cNvPr id="15"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20966" y="2201263"/>
            <a:ext cx="1379266" cy="10848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a:hlinkClick r:id="rId5" action="ppaction://hlinksldjump"/>
          </p:cNvPr>
          <p:cNvSpPr txBox="1"/>
          <p:nvPr/>
        </p:nvSpPr>
        <p:spPr>
          <a:xfrm>
            <a:off x="571472" y="2330722"/>
            <a:ext cx="909154"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0" name="矩形 19"/>
          <p:cNvSpPr/>
          <p:nvPr/>
        </p:nvSpPr>
        <p:spPr>
          <a:xfrm>
            <a:off x="1214414" y="2604968"/>
            <a:ext cx="6786610" cy="3416320"/>
          </a:xfrm>
          <a:prstGeom prst="rect">
            <a:avLst/>
          </a:prstGeom>
        </p:spPr>
        <p:txBody>
          <a:bodyPr wrap="square">
            <a:spAutoFit/>
          </a:bodyPr>
          <a:lstStyle/>
          <a:p>
            <a:pPr algn="just"/>
            <a:r>
              <a:rPr lang="en-US" altLang="zh-CN" sz="2400" dirty="0" smtClean="0">
                <a:latin typeface="Helvetica"/>
                <a:ea typeface="楷体_GB2312" pitchFamily="49" charset="-122"/>
              </a:rPr>
              <a:t>Oprah is an American media talk show hostess, actress, producer and philanthropist. She has been ranked the richest African-American of the 20th century and the greatest black philanthropist in American history. She is best known for her self-titled talk show known as </a:t>
            </a:r>
            <a:r>
              <a:rPr lang="en-US" altLang="zh-CN" sz="2400" i="1" dirty="0" smtClean="0">
                <a:latin typeface="Helvetica"/>
                <a:ea typeface="楷体_GB2312" pitchFamily="49" charset="-122"/>
              </a:rPr>
              <a:t>The Oprah Winfrey Show</a:t>
            </a:r>
            <a:r>
              <a:rPr lang="en-US" altLang="zh-CN" sz="2400" dirty="0" smtClean="0">
                <a:latin typeface="Helvetica"/>
                <a:ea typeface="楷体_GB2312" pitchFamily="49" charset="-122"/>
              </a:rPr>
              <a:t>. The show has become the highest-rated program of its kind in history and won many awards. </a:t>
            </a:r>
          </a:p>
        </p:txBody>
      </p:sp>
      <p:pic>
        <p:nvPicPr>
          <p:cNvPr id="13" name="Picture 4">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616865" y="6256320"/>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3" cstate="print"/>
          <a:stretch>
            <a:fillRect/>
          </a:stretch>
        </p:blipFill>
        <p:spPr bwMode="auto">
          <a:xfrm>
            <a:off x="5214942" y="1865089"/>
            <a:ext cx="3143272" cy="4207117"/>
          </a:xfrm>
          <a:prstGeom prst="rect">
            <a:avLst/>
          </a:prstGeom>
          <a:ln>
            <a:noFill/>
          </a:ln>
          <a:effectLst>
            <a:softEdge rad="112500"/>
          </a:effectLst>
          <a:extLst/>
        </p:spPr>
      </p:pic>
      <p:grpSp>
        <p:nvGrpSpPr>
          <p:cNvPr id="24" name="组合 23"/>
          <p:cNvGrpSpPr/>
          <p:nvPr/>
        </p:nvGrpSpPr>
        <p:grpSpPr>
          <a:xfrm>
            <a:off x="-144468" y="0"/>
            <a:ext cx="9288468" cy="6010275"/>
            <a:chOff x="-144468" y="0"/>
            <a:chExt cx="9288468" cy="6010275"/>
          </a:xfrm>
        </p:grpSpPr>
        <p:pic>
          <p:nvPicPr>
            <p:cNvPr id="169985" name="Picture 2"/>
            <p:cNvPicPr>
              <a:picLocks noChangeAspect="1" noChangeArrowheads="1"/>
            </p:cNvPicPr>
            <p:nvPr/>
          </p:nvPicPr>
          <p:blipFill>
            <a:blip r:embed="rId4" cstate="print"/>
            <a:srcRect/>
            <a:stretch>
              <a:fillRect/>
            </a:stretch>
          </p:blipFill>
          <p:spPr bwMode="auto">
            <a:xfrm>
              <a:off x="-14288"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4" cstate="print"/>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69994" name="Picture 2"/>
            <p:cNvPicPr>
              <a:picLocks noChangeAspect="1" noChangeArrowheads="1"/>
            </p:cNvPicPr>
            <p:nvPr/>
          </p:nvPicPr>
          <p:blipFill>
            <a:blip r:embed="rId4"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24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60338"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123990"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nvGrpSpPr>
            <p:cNvPr id="19" name="组合 18"/>
            <p:cNvGrpSpPr/>
            <p:nvPr/>
          </p:nvGrpSpPr>
          <p:grpSpPr>
            <a:xfrm>
              <a:off x="-144468" y="1209879"/>
              <a:ext cx="3578230" cy="668247"/>
              <a:chOff x="-144468" y="1209879"/>
              <a:chExt cx="3578230" cy="668247"/>
            </a:xfrm>
          </p:grpSpPr>
          <p:pic>
            <p:nvPicPr>
              <p:cNvPr id="21" name="Picture 3"/>
              <p:cNvPicPr>
                <a:picLocks noChangeAspect="1" noChangeArrowheads="1"/>
              </p:cNvPicPr>
              <p:nvPr/>
            </p:nvPicPr>
            <p:blipFill>
              <a:blip r:embed="rId8" cstate="print"/>
              <a:srcRect/>
              <a:stretch>
                <a:fillRect/>
              </a:stretch>
            </p:blipFill>
            <p:spPr bwMode="auto">
              <a:xfrm>
                <a:off x="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144468"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grpSp>
        <p:nvGrpSpPr>
          <p:cNvPr id="25" name="组合 24"/>
          <p:cNvGrpSpPr/>
          <p:nvPr/>
        </p:nvGrpSpPr>
        <p:grpSpPr>
          <a:xfrm>
            <a:off x="53311" y="-24"/>
            <a:ext cx="9305035" cy="708025"/>
            <a:chOff x="53311" y="-24"/>
            <a:chExt cx="9305035" cy="708025"/>
          </a:xfrm>
        </p:grpSpPr>
        <p:sp>
          <p:nvSpPr>
            <p:cNvPr id="28"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29"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30"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sp>
          <p:nvSpPr>
            <p:cNvPr id="31" name="TextBox 30"/>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grpSp>
      <p:pic>
        <p:nvPicPr>
          <p:cNvPr id="20" name="Picture 4">
            <a:hlinkClick r:id="rId9" action="ppaction://hlinksldjump"/>
          </p:cNvPr>
          <p:cNvPicPr>
            <a:picLocks noChangeAspect="1" noChangeArrowheads="1"/>
          </p:cNvPicPr>
          <p:nvPr/>
        </p:nvPicPr>
        <p:blipFill>
          <a:blip r:embed="rId10"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07802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0"/>
            <a:ext cx="9144000" cy="6332317"/>
            <a:chOff x="0" y="0"/>
            <a:chExt cx="9144000" cy="6332317"/>
          </a:xfrm>
        </p:grpSpPr>
        <p:grpSp>
          <p:nvGrpSpPr>
            <p:cNvPr id="19" name="组合 18"/>
            <p:cNvGrpSpPr/>
            <p:nvPr/>
          </p:nvGrpSpPr>
          <p:grpSpPr>
            <a:xfrm>
              <a:off x="0" y="0"/>
              <a:ext cx="9144000" cy="5888916"/>
              <a:chOff x="0" y="0"/>
              <a:chExt cx="9144000" cy="5888916"/>
            </a:xfrm>
          </p:grpSpPr>
          <p:sp>
            <p:nvSpPr>
              <p:cNvPr id="29" name="Rectangle 6"/>
              <p:cNvSpPr>
                <a:spLocks noChangeArrowheads="1"/>
              </p:cNvSpPr>
              <p:nvPr/>
            </p:nvSpPr>
            <p:spPr bwMode="auto">
              <a:xfrm>
                <a:off x="426535" y="2383140"/>
                <a:ext cx="6089681" cy="1261884"/>
              </a:xfrm>
              <a:prstGeom prst="rect">
                <a:avLst/>
              </a:prstGeom>
              <a:noFill/>
              <a:ln w="9525">
                <a:noFill/>
                <a:miter lim="800000"/>
                <a:headEnd/>
                <a:tailEnd/>
              </a:ln>
            </p:spPr>
            <p:txBody>
              <a:bodyPr wrap="square">
                <a:spAutoFit/>
              </a:bodyPr>
              <a:lstStyle/>
              <a:p>
                <a:pPr algn="just" eaLnBrk="0" fontAlgn="auto" hangingPunct="0">
                  <a:spcBef>
                    <a:spcPts val="0"/>
                  </a:spcBef>
                  <a:spcAft>
                    <a:spcPts val="0"/>
                  </a:spcAft>
                  <a:defRPr/>
                </a:pPr>
                <a:r>
                  <a:rPr lang="en-US" altLang="zh-CN" sz="2400" dirty="0" smtClean="0">
                    <a:solidFill>
                      <a:srgbClr val="000000"/>
                    </a:solidFill>
                    <a:latin typeface="Helvetica"/>
                  </a:rPr>
                  <a:t>Beauty is not in the face; beauty is a light in the heart.          </a:t>
                </a:r>
              </a:p>
              <a:p>
                <a:pPr algn="just" eaLnBrk="0" hangingPunct="0">
                  <a:defRPr/>
                </a:pPr>
                <a:r>
                  <a:rPr lang="en-US" altLang="zh-CN" sz="2800" b="1" kern="0" dirty="0" smtClean="0">
                    <a:solidFill>
                      <a:srgbClr val="C00000"/>
                    </a:solidFill>
                    <a:latin typeface="Arial" pitchFamily="34" charset="0"/>
                    <a:ea typeface="楷体_GB2312" pitchFamily="49" charset="-122"/>
                  </a:rPr>
                  <a:t>                                   </a:t>
                </a:r>
                <a:r>
                  <a:rPr lang="en-US" altLang="zh-CN" sz="2400" i="1" dirty="0" smtClean="0">
                    <a:solidFill>
                      <a:srgbClr val="000000"/>
                    </a:solidFill>
                    <a:latin typeface="Helvetica"/>
                  </a:rPr>
                  <a:t>— </a:t>
                </a:r>
                <a:r>
                  <a:rPr lang="en-US" altLang="zh-CN" sz="2400" i="1" dirty="0" err="1" smtClean="0">
                    <a:solidFill>
                      <a:srgbClr val="000000"/>
                    </a:solidFill>
                    <a:latin typeface="Helvetica"/>
                  </a:rPr>
                  <a:t>Kahlil</a:t>
                </a:r>
                <a:r>
                  <a:rPr lang="en-US" altLang="zh-CN" sz="2400" i="1" dirty="0" smtClean="0">
                    <a:solidFill>
                      <a:srgbClr val="000000"/>
                    </a:solidFill>
                    <a:latin typeface="Helvetica"/>
                  </a:rPr>
                  <a:t> Gibran </a:t>
                </a:r>
                <a:endParaRPr lang="en-US" sz="2400" i="1" dirty="0">
                  <a:solidFill>
                    <a:srgbClr val="000000"/>
                  </a:solidFill>
                  <a:latin typeface="Helvetica"/>
                </a:endParaRPr>
              </a:p>
            </p:txBody>
          </p:sp>
          <p:sp>
            <p:nvSpPr>
              <p:cNvPr id="2" name="Rectangle 10"/>
              <p:cNvSpPr>
                <a:spLocks noChangeArrowheads="1"/>
              </p:cNvSpPr>
              <p:nvPr/>
            </p:nvSpPr>
            <p:spPr bwMode="auto">
              <a:xfrm>
                <a:off x="458355" y="3949924"/>
                <a:ext cx="6273885" cy="1938992"/>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You can take no credit for beauty at sixteen. But if you are beautiful at sixty, it will be your soul’s own doing.                  </a:t>
                </a:r>
              </a:p>
              <a:p>
                <a:pPr eaLnBrk="0" fontAlgn="auto" hangingPunct="0">
                  <a:spcBef>
                    <a:spcPts val="0"/>
                  </a:spcBef>
                  <a:spcAft>
                    <a:spcPts val="0"/>
                  </a:spcAft>
                  <a:defRPr/>
                </a:pPr>
                <a:r>
                  <a:rPr lang="en-US" altLang="zh-CN" sz="2400" dirty="0" smtClean="0">
                    <a:solidFill>
                      <a:srgbClr val="000000"/>
                    </a:solidFill>
                    <a:latin typeface="Helvetica"/>
                  </a:rPr>
                  <a:t>                                                               				        — </a:t>
                </a:r>
                <a:r>
                  <a:rPr lang="en-US" altLang="zh-CN" sz="2400" i="1" dirty="0" smtClean="0">
                    <a:solidFill>
                      <a:srgbClr val="000000"/>
                    </a:solidFill>
                    <a:latin typeface="Helvetica"/>
                  </a:rPr>
                  <a:t>Marie </a:t>
                </a:r>
                <a:r>
                  <a:rPr lang="en-US" altLang="zh-CN" sz="2400" i="1" dirty="0" err="1" smtClean="0">
                    <a:solidFill>
                      <a:srgbClr val="000000"/>
                    </a:solidFill>
                    <a:latin typeface="Helvetica"/>
                  </a:rPr>
                  <a:t>Stopes</a:t>
                </a:r>
                <a:r>
                  <a:rPr lang="en-US" altLang="zh-CN" sz="2400" i="1" dirty="0" smtClean="0">
                    <a:solidFill>
                      <a:srgbClr val="000000"/>
                    </a:solidFill>
                    <a:latin typeface="Helvetica"/>
                  </a:rPr>
                  <a:t> </a:t>
                </a:r>
                <a:endParaRPr lang="en-US" altLang="zh-CN" sz="2400" i="1" dirty="0">
                  <a:solidFill>
                    <a:srgbClr val="000000"/>
                  </a:solidFill>
                  <a:latin typeface="Helvetic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2</a:t>
                </a:r>
                <a:endParaRPr lang="en-US" altLang="zh-CN" sz="4000" dirty="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pic>
          <p:nvPicPr>
            <p:cNvPr id="11266" name="Picture 2" descr="c:\documents and settings\administrator\application data\360se6\User Data\temp\772ed5b3x9e0b3304b64d&amp;690.jpg"/>
            <p:cNvPicPr>
              <a:picLocks noChangeAspect="1" noChangeArrowheads="1"/>
            </p:cNvPicPr>
            <p:nvPr/>
          </p:nvPicPr>
          <p:blipFill>
            <a:blip r:embed="rId4" cstate="print"/>
            <a:stretch>
              <a:fillRect/>
            </a:stretch>
          </p:blipFill>
          <p:spPr bwMode="auto">
            <a:xfrm>
              <a:off x="6660232" y="1781421"/>
              <a:ext cx="1836000" cy="2168503"/>
            </a:xfrm>
            <a:prstGeom prst="ellipse">
              <a:avLst/>
            </a:prstGeom>
            <a:ln>
              <a:noFill/>
            </a:ln>
            <a:effectLst>
              <a:softEdge rad="112500"/>
            </a:effectLst>
          </p:spPr>
        </p:pic>
        <p:pic>
          <p:nvPicPr>
            <p:cNvPr id="11268" name="Picture 4" descr="c:\documents and settings\administrator\application data\360se6\User Data\temp\John_Poole.jpg"/>
            <p:cNvPicPr>
              <a:picLocks noChangeAspect="1" noChangeArrowheads="1"/>
            </p:cNvPicPr>
            <p:nvPr/>
          </p:nvPicPr>
          <p:blipFill>
            <a:blip r:embed="rId5" cstate="print"/>
            <a:stretch>
              <a:fillRect/>
            </a:stretch>
          </p:blipFill>
          <p:spPr bwMode="auto">
            <a:xfrm>
              <a:off x="6732240" y="3947902"/>
              <a:ext cx="1836000" cy="2384415"/>
            </a:xfrm>
            <a:prstGeom prst="ellipse">
              <a:avLst/>
            </a:prstGeom>
            <a:ln>
              <a:noFill/>
            </a:ln>
            <a:effectLst>
              <a:softEdge rad="112500"/>
            </a:effectLst>
          </p:spPr>
        </p:pic>
      </p:grpSp>
      <p:sp>
        <p:nvSpPr>
          <p:cNvPr id="21" name="TextBox 20"/>
          <p:cNvSpPr txBox="1"/>
          <p:nvPr/>
        </p:nvSpPr>
        <p:spPr>
          <a:xfrm>
            <a:off x="1878013" y="911225"/>
            <a:ext cx="4891852" cy="738664"/>
          </a:xfrm>
          <a:prstGeom prst="rect">
            <a:avLst/>
          </a:prstGeom>
          <a:noFill/>
        </p:spPr>
        <p:txBody>
          <a:bodyPr wrap="none">
            <a:spAutoFit/>
          </a:bodyPr>
          <a:lstStyle/>
          <a:p>
            <a:pPr>
              <a:defRPr/>
            </a:pPr>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Secrets to beauty</a:t>
            </a:r>
            <a:endPar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p:txBody>
      </p:sp>
    </p:spTree>
    <p:extLst>
      <p:ext uri="{BB962C8B-B14F-4D97-AF65-F5344CB8AC3E}">
        <p14:creationId xmlns="" xmlns:p14="http://schemas.microsoft.com/office/powerpoint/2010/main"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40953" y="2708920"/>
            <a:ext cx="7388633" cy="2880320"/>
            <a:chOff x="540953" y="2780928"/>
            <a:chExt cx="7388633" cy="2880320"/>
          </a:xfrm>
        </p:grpSpPr>
        <p:grpSp>
          <p:nvGrpSpPr>
            <p:cNvPr id="16" name="组合 15"/>
            <p:cNvGrpSpPr/>
            <p:nvPr/>
          </p:nvGrpSpPr>
          <p:grpSpPr>
            <a:xfrm>
              <a:off x="540953" y="2780928"/>
              <a:ext cx="7388633" cy="2880320"/>
              <a:chOff x="469515" y="3326325"/>
              <a:chExt cx="7388633" cy="2880320"/>
            </a:xfrm>
          </p:grpSpPr>
          <p:sp>
            <p:nvSpPr>
              <p:cNvPr id="11" name="圆角矩形 10"/>
              <p:cNvSpPr/>
              <p:nvPr/>
            </p:nvSpPr>
            <p:spPr>
              <a:xfrm>
                <a:off x="1270278" y="3686365"/>
                <a:ext cx="6587870"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69515" y="3326325"/>
                <a:ext cx="1317753" cy="1365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a:hlinkClick r:id="rId4" action="ppaction://hlinksldjump"/>
              </p:cNvPr>
              <p:cNvSpPr txBox="1"/>
              <p:nvPr/>
            </p:nvSpPr>
            <p:spPr>
              <a:xfrm>
                <a:off x="715698" y="383038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8" name="TextBox 7"/>
            <p:cNvSpPr txBox="1"/>
            <p:nvPr/>
          </p:nvSpPr>
          <p:spPr>
            <a:xfrm>
              <a:off x="1644395" y="3352924"/>
              <a:ext cx="5999440" cy="2308324"/>
            </a:xfrm>
            <a:prstGeom prst="rect">
              <a:avLst/>
            </a:prstGeom>
            <a:noFill/>
          </p:spPr>
          <p:txBody>
            <a:bodyPr wrap="square" rtlCol="0">
              <a:spAutoFit/>
            </a:bodyPr>
            <a:lstStyle/>
            <a:p>
              <a:pPr algn="just">
                <a:lnSpc>
                  <a:spcPct val="120000"/>
                </a:lnSpc>
              </a:pPr>
              <a:r>
                <a:rPr lang="en-US" altLang="zh-CN" sz="2400" kern="0" dirty="0" smtClean="0">
                  <a:latin typeface="Helvetica"/>
                </a:rPr>
                <a:t>Form an honest yet sensitive response, then promptly excuse himself for some kind of emergency because it is very hard for the man to answer the question correctly.</a:t>
              </a:r>
              <a:endParaRPr lang="zh-CN" altLang="en-US" sz="2400" kern="0" dirty="0" smtClean="0">
                <a:latin typeface="Helvetica"/>
              </a:endParaRPr>
            </a:p>
          </p:txBody>
        </p:sp>
      </p:grpSp>
      <p:pic>
        <p:nvPicPr>
          <p:cNvPr id="54274" name="Picture 2" descr="H:\2015年修改\图片10.jpg"/>
          <p:cNvPicPr>
            <a:picLocks noChangeAspect="1" noChangeArrowheads="1"/>
          </p:cNvPicPr>
          <p:nvPr/>
        </p:nvPicPr>
        <p:blipFill>
          <a:blip r:embed="rId5" cstate="print"/>
          <a:srcRect/>
          <a:stretch>
            <a:fillRect/>
          </a:stretch>
        </p:blipFill>
        <p:spPr bwMode="auto">
          <a:xfrm>
            <a:off x="1" y="0"/>
            <a:ext cx="8072462" cy="1163637"/>
          </a:xfrm>
          <a:prstGeom prst="rect">
            <a:avLst/>
          </a:prstGeom>
          <a:noFill/>
        </p:spPr>
      </p:pic>
      <p:sp>
        <p:nvSpPr>
          <p:cNvPr id="19" name="矩形 1"/>
          <p:cNvSpPr/>
          <p:nvPr/>
        </p:nvSpPr>
        <p:spPr>
          <a:xfrm>
            <a:off x="787136" y="1628800"/>
            <a:ext cx="7612327" cy="830997"/>
          </a:xfrm>
          <a:prstGeom prst="rect">
            <a:avLst/>
          </a:prstGeom>
        </p:spPr>
        <p:txBody>
          <a:bodyPr wrap="square">
            <a:spAutoFit/>
          </a:bodyPr>
          <a:lstStyle/>
          <a:p>
            <a:r>
              <a:rPr lang="en-US" altLang="zh-CN" sz="2400" dirty="0" smtClean="0">
                <a:latin typeface="Helvetica"/>
              </a:rPr>
              <a:t>What is the easiest way out when a man is asked by a woman to comment on her looks? And why? (Para. 2)</a:t>
            </a:r>
            <a:endParaRPr lang="zh-CN" altLang="en-US" sz="2400" dirty="0" smtClean="0">
              <a:latin typeface="Helvetica"/>
            </a:endParaRPr>
          </a:p>
        </p:txBody>
      </p:sp>
    </p:spTree>
    <p:extLst>
      <p:ext uri="{BB962C8B-B14F-4D97-AF65-F5344CB8AC3E}">
        <p14:creationId xmlns="" xmlns:p14="http://schemas.microsoft.com/office/powerpoint/2010/main" val="3792014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596" y="2243895"/>
            <a:ext cx="8352928" cy="3129321"/>
            <a:chOff x="428596" y="2027871"/>
            <a:chExt cx="8352928" cy="2957422"/>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2027871"/>
              <a:ext cx="8352928" cy="29574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57224" y="2467351"/>
              <a:ext cx="5929354" cy="2181524"/>
            </a:xfrm>
            <a:prstGeom prst="rect">
              <a:avLst/>
            </a:prstGeom>
            <a:noFill/>
          </p:spPr>
          <p:txBody>
            <a:bodyPr wrap="square" rtlCol="0">
              <a:spAutoFit/>
            </a:bodyPr>
            <a:lstStyle/>
            <a:p>
              <a:pPr algn="just">
                <a:lnSpc>
                  <a:spcPct val="150000"/>
                </a:lnSpc>
              </a:pPr>
              <a:r>
                <a:rPr lang="en-US" altLang="zh-CN" sz="2400" dirty="0" smtClean="0">
                  <a:latin typeface="Helvetica"/>
                </a:rPr>
                <a:t>This part is the introduction. It tells the readers that it is very hard for a man to answer when a woman asks him how she looks.</a:t>
              </a:r>
              <a:endParaRPr lang="en-US" altLang="zh-CN" sz="2400" dirty="0">
                <a:latin typeface="Helvetica"/>
              </a:endParaRP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1- 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flipH="1">
            <a:off x="3857053" y="1500174"/>
            <a:ext cx="286319"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2</a:t>
            </a:r>
            <a:endParaRPr lang="en-US" altLang="zh-CN" sz="2400" b="1" dirty="0">
              <a:solidFill>
                <a:schemeClr val="accent6">
                  <a:lumMod val="75000"/>
                </a:schemeClr>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0" name="Group 25"/>
          <p:cNvGrpSpPr/>
          <p:nvPr/>
        </p:nvGrpSpPr>
        <p:grpSpPr>
          <a:xfrm>
            <a:off x="235106" y="2996951"/>
            <a:ext cx="8009303" cy="2160241"/>
            <a:chOff x="235106" y="1584006"/>
            <a:chExt cx="8009303" cy="2160241"/>
          </a:xfrm>
        </p:grpSpPr>
        <p:sp>
          <p:nvSpPr>
            <p:cNvPr id="22" name="TextBox 21"/>
            <p:cNvSpPr txBox="1"/>
            <p:nvPr/>
          </p:nvSpPr>
          <p:spPr>
            <a:xfrm>
              <a:off x="1750832" y="2304087"/>
              <a:ext cx="6393068" cy="1131848"/>
            </a:xfrm>
            <a:prstGeom prst="rect">
              <a:avLst/>
            </a:prstGeom>
            <a:noFill/>
          </p:spPr>
          <p:txBody>
            <a:bodyPr wrap="square" rtlCol="0">
              <a:spAutoFit/>
            </a:bodyPr>
            <a:lstStyle/>
            <a:p>
              <a:pPr>
                <a:lnSpc>
                  <a:spcPct val="150000"/>
                </a:lnSpc>
              </a:pPr>
              <a:r>
                <a:rPr lang="en-US" altLang="zh-CN" sz="2400" dirty="0" smtClean="0">
                  <a:solidFill>
                    <a:sysClr val="windowText" lastClr="000000"/>
                  </a:solidFill>
                  <a:latin typeface="Helvetica"/>
                  <a:ea typeface="方正舒体"/>
                </a:rPr>
                <a:t>No. Men do not think of their looks in the same way women do.</a:t>
              </a:r>
            </a:p>
          </p:txBody>
        </p:sp>
        <p:grpSp>
          <p:nvGrpSpPr>
            <p:cNvPr id="24" name="Group 24"/>
            <p:cNvGrpSpPr/>
            <p:nvPr/>
          </p:nvGrpSpPr>
          <p:grpSpPr>
            <a:xfrm>
              <a:off x="235106" y="1584006"/>
              <a:ext cx="8009303" cy="2160241"/>
              <a:chOff x="235106" y="1584006"/>
              <a:chExt cx="8009303" cy="2160241"/>
            </a:xfrm>
          </p:grpSpPr>
          <p:sp>
            <p:nvSpPr>
              <p:cNvPr id="28" name="圆角矩形 5"/>
              <p:cNvSpPr/>
              <p:nvPr/>
            </p:nvSpPr>
            <p:spPr>
              <a:xfrm>
                <a:off x="850355" y="2088063"/>
                <a:ext cx="7394054" cy="16561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a:hlinkClick r:id="rId5"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31" name="矩形 45"/>
          <p:cNvSpPr>
            <a:spLocks noChangeArrowheads="1"/>
          </p:cNvSpPr>
          <p:nvPr/>
        </p:nvSpPr>
        <p:spPr bwMode="auto">
          <a:xfrm>
            <a:off x="1033757" y="1661899"/>
            <a:ext cx="7354667" cy="1200329"/>
          </a:xfrm>
          <a:prstGeom prst="rect">
            <a:avLst/>
          </a:prstGeom>
          <a:noFill/>
          <a:ln w="9525">
            <a:noFill/>
            <a:miter lim="800000"/>
            <a:headEnd/>
            <a:tailEnd/>
          </a:ln>
        </p:spPr>
        <p:txBody>
          <a:bodyPr wrap="square">
            <a:spAutoFit/>
          </a:bodyPr>
          <a:lstStyle/>
          <a:p>
            <a:pPr>
              <a:lnSpc>
                <a:spcPct val="150000"/>
              </a:lnSpc>
            </a:pPr>
            <a:r>
              <a:rPr lang="en-US" altLang="zh-CN" sz="2400" dirty="0" smtClean="0">
                <a:solidFill>
                  <a:sysClr val="windowText" lastClr="000000"/>
                </a:solidFill>
                <a:latin typeface="Helvetica"/>
                <a:ea typeface="方正舒体"/>
              </a:rPr>
              <a:t>Do men and women perceive their own looks in the same way? (Para. 3)</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13" name="矩形 45"/>
          <p:cNvSpPr>
            <a:spLocks noChangeArrowheads="1"/>
          </p:cNvSpPr>
          <p:nvPr/>
        </p:nvSpPr>
        <p:spPr bwMode="auto">
          <a:xfrm>
            <a:off x="467544" y="3107357"/>
            <a:ext cx="3888431" cy="2553891"/>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nchor="ctr" anchorCtr="0">
            <a:spAutoFit/>
          </a:bodyPr>
          <a:lstStyle/>
          <a:p>
            <a:pPr algn="just">
              <a:lnSpc>
                <a:spcPct val="150000"/>
              </a:lnSpc>
            </a:pPr>
            <a:r>
              <a:rPr lang="en-US" altLang="zh-CN" sz="2400" dirty="0" smtClean="0">
                <a:solidFill>
                  <a:sysClr val="windowText" lastClr="000000"/>
                </a:solidFill>
                <a:latin typeface="Helvetica"/>
                <a:ea typeface="方正舒体"/>
              </a:rPr>
              <a:t>Men stick to an opinion and like to think of themselves as average-looking.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3-4)</a:t>
            </a:r>
            <a:endParaRPr lang="zh-CN" altLang="en-US" sz="2400" dirty="0">
              <a:solidFill>
                <a:sysClr val="windowText" lastClr="000000"/>
              </a:solidFill>
              <a:latin typeface="Helvetica"/>
              <a:ea typeface="方正舒体"/>
            </a:endParaRPr>
          </a:p>
        </p:txBody>
      </p:sp>
      <p:grpSp>
        <p:nvGrpSpPr>
          <p:cNvPr id="14" name="Group 13"/>
          <p:cNvGrpSpPr/>
          <p:nvPr/>
        </p:nvGrpSpPr>
        <p:grpSpPr>
          <a:xfrm>
            <a:off x="467545" y="1928855"/>
            <a:ext cx="3728574" cy="523415"/>
            <a:chOff x="3309061" y="1393419"/>
            <a:chExt cx="2608251" cy="523414"/>
          </a:xfrm>
        </p:grpSpPr>
        <p:sp>
          <p:nvSpPr>
            <p:cNvPr id="17" name="矩形 45"/>
            <p:cNvSpPr>
              <a:spLocks noChangeArrowheads="1"/>
            </p:cNvSpPr>
            <p:nvPr/>
          </p:nvSpPr>
          <p:spPr bwMode="auto">
            <a:xfrm>
              <a:off x="3480136" y="1465427"/>
              <a:ext cx="2266101" cy="451405"/>
            </a:xfrm>
            <a:prstGeom prst="rect">
              <a:avLst/>
            </a:prstGeom>
            <a:noFill/>
            <a:ln w="9525">
              <a:noFill/>
              <a:miter lim="800000"/>
              <a:headEnd/>
              <a:tailEnd/>
            </a:ln>
          </p:spPr>
          <p:txBody>
            <a:bodyPr wrap="square">
              <a:spAutoFit/>
            </a:bodyPr>
            <a:lstStyle/>
            <a:p>
              <a:pPr algn="ctr">
                <a:lnSpc>
                  <a:spcPts val="2800"/>
                </a:lnSpc>
              </a:pPr>
              <a:r>
                <a:rPr lang="en-US" altLang="zh-CN" sz="2800" dirty="0" smtClean="0">
                  <a:solidFill>
                    <a:sysClr val="windowText" lastClr="000000"/>
                  </a:solidFill>
                  <a:latin typeface="Helvetica"/>
                  <a:ea typeface="方正舒体"/>
                </a:rPr>
                <a:t>Men’s attitude</a:t>
              </a:r>
              <a:endParaRPr lang="zh-CN" altLang="en-US" sz="2800" dirty="0">
                <a:solidFill>
                  <a:sysClr val="windowText" lastClr="000000"/>
                </a:solidFill>
                <a:latin typeface="Helvetica"/>
                <a:ea typeface="方正舒体"/>
              </a:endParaRPr>
            </a:p>
          </p:txBody>
        </p:sp>
        <p:sp>
          <p:nvSpPr>
            <p:cNvPr id="18"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19" name="Down Arrow 18"/>
          <p:cNvSpPr/>
          <p:nvPr/>
        </p:nvSpPr>
        <p:spPr>
          <a:xfrm>
            <a:off x="2267743" y="2552881"/>
            <a:ext cx="432048" cy="516079"/>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45"/>
          <p:cNvSpPr>
            <a:spLocks noChangeArrowheads="1"/>
          </p:cNvSpPr>
          <p:nvPr/>
        </p:nvSpPr>
        <p:spPr bwMode="auto">
          <a:xfrm>
            <a:off x="4644007" y="3107357"/>
            <a:ext cx="3960440" cy="2553891"/>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nchor="ctr" anchorCtr="0">
            <a:spAutoFit/>
          </a:bodyPr>
          <a:lstStyle/>
          <a:p>
            <a:pPr algn="just">
              <a:lnSpc>
                <a:spcPct val="150000"/>
              </a:lnSpc>
            </a:pPr>
            <a:r>
              <a:rPr lang="en-US" altLang="zh-CN" sz="2400" dirty="0" smtClean="0">
                <a:solidFill>
                  <a:sysClr val="windowText" lastClr="000000"/>
                </a:solidFill>
                <a:latin typeface="Helvetica"/>
                <a:ea typeface="方正舒体"/>
              </a:rPr>
              <a:t>Women tend to think their appearance is “not good enough”. (Para. 5)</a:t>
            </a:r>
          </a:p>
          <a:p>
            <a:pPr>
              <a:lnSpc>
                <a:spcPct val="150000"/>
              </a:lnSpc>
            </a:pPr>
            <a:endParaRPr lang="zh-CN" altLang="en-US" sz="2400" dirty="0" smtClean="0">
              <a:solidFill>
                <a:sysClr val="windowText" lastClr="000000"/>
              </a:solidFill>
              <a:latin typeface="Helvetica"/>
              <a:ea typeface="方正舒体"/>
            </a:endParaRPr>
          </a:p>
        </p:txBody>
      </p:sp>
      <p:grpSp>
        <p:nvGrpSpPr>
          <p:cNvPr id="24" name="Group 23"/>
          <p:cNvGrpSpPr/>
          <p:nvPr/>
        </p:nvGrpSpPr>
        <p:grpSpPr>
          <a:xfrm>
            <a:off x="4644007" y="1916832"/>
            <a:ext cx="3755455" cy="523415"/>
            <a:chOff x="3309061" y="1393419"/>
            <a:chExt cx="2608251" cy="523414"/>
          </a:xfrm>
        </p:grpSpPr>
        <p:sp>
          <p:nvSpPr>
            <p:cNvPr id="25" name="矩形 45"/>
            <p:cNvSpPr>
              <a:spLocks noChangeArrowheads="1"/>
            </p:cNvSpPr>
            <p:nvPr/>
          </p:nvSpPr>
          <p:spPr bwMode="auto">
            <a:xfrm>
              <a:off x="3480136" y="1465427"/>
              <a:ext cx="2266101" cy="451405"/>
            </a:xfrm>
            <a:prstGeom prst="rect">
              <a:avLst/>
            </a:prstGeom>
            <a:noFill/>
            <a:ln w="9525">
              <a:noFill/>
              <a:miter lim="800000"/>
              <a:headEnd/>
              <a:tailEnd/>
            </a:ln>
          </p:spPr>
          <p:txBody>
            <a:bodyPr wrap="square">
              <a:spAutoFit/>
            </a:bodyPr>
            <a:lstStyle/>
            <a:p>
              <a:pPr algn="ctr">
                <a:lnSpc>
                  <a:spcPts val="2800"/>
                </a:lnSpc>
              </a:pPr>
              <a:r>
                <a:rPr lang="en-US" altLang="zh-CN" sz="2800" dirty="0" smtClean="0">
                  <a:solidFill>
                    <a:sysClr val="windowText" lastClr="000000"/>
                  </a:solidFill>
                  <a:latin typeface="Helvetica"/>
                  <a:ea typeface="方正舒体"/>
                </a:rPr>
                <a:t>Women’s attitude</a:t>
              </a:r>
              <a:endParaRPr lang="zh-CN" altLang="en-US" sz="2800" dirty="0">
                <a:solidFill>
                  <a:sysClr val="windowText" lastClr="000000"/>
                </a:solidFill>
                <a:latin typeface="Helvetica"/>
                <a:ea typeface="方正舒体"/>
              </a:endParaRPr>
            </a:p>
          </p:txBody>
        </p:sp>
        <p:sp>
          <p:nvSpPr>
            <p:cNvPr id="26"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27" name="Down Arrow 26"/>
          <p:cNvSpPr/>
          <p:nvPr/>
        </p:nvSpPr>
        <p:spPr>
          <a:xfrm>
            <a:off x="6372199" y="2540858"/>
            <a:ext cx="432048" cy="516079"/>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523138" y="2708919"/>
            <a:ext cx="7505246" cy="2160241"/>
            <a:chOff x="235106" y="1584006"/>
            <a:chExt cx="8009303" cy="2160241"/>
          </a:xfrm>
        </p:grpSpPr>
        <p:sp>
          <p:nvSpPr>
            <p:cNvPr id="12" name="TextBox 11"/>
            <p:cNvSpPr txBox="1"/>
            <p:nvPr/>
          </p:nvSpPr>
          <p:spPr>
            <a:xfrm>
              <a:off x="1679395" y="2304087"/>
              <a:ext cx="6393068" cy="1131848"/>
            </a:xfrm>
            <a:prstGeom prst="rect">
              <a:avLst/>
            </a:prstGeom>
            <a:noFill/>
          </p:spPr>
          <p:txBody>
            <a:bodyPr wrap="square" rtlCol="0">
              <a:spAutoFit/>
            </a:bodyPr>
            <a:lstStyle/>
            <a:p>
              <a:pPr>
                <a:lnSpc>
                  <a:spcPct val="150000"/>
                </a:lnSpc>
              </a:pPr>
              <a:r>
                <a:rPr lang="en-US" altLang="zh-CN" sz="2400" dirty="0" smtClean="0">
                  <a:solidFill>
                    <a:sysClr val="windowText" lastClr="000000"/>
                  </a:solidFill>
                  <a:latin typeface="Helvetica"/>
                  <a:ea typeface="方正舒体"/>
                </a:rPr>
                <a:t>Because of many complex psychological and societal factors. </a:t>
              </a:r>
            </a:p>
          </p:txBody>
        </p:sp>
        <p:grpSp>
          <p:nvGrpSpPr>
            <p:cNvPr id="3" name="Group 24"/>
            <p:cNvGrpSpPr/>
            <p:nvPr/>
          </p:nvGrpSpPr>
          <p:grpSpPr>
            <a:xfrm>
              <a:off x="235106" y="1584006"/>
              <a:ext cx="8009303" cy="2160241"/>
              <a:chOff x="235106" y="1584006"/>
              <a:chExt cx="8009303" cy="2160241"/>
            </a:xfrm>
          </p:grpSpPr>
          <p:sp>
            <p:nvSpPr>
              <p:cNvPr id="11" name="圆角矩形 5"/>
              <p:cNvSpPr/>
              <p:nvPr/>
            </p:nvSpPr>
            <p:spPr>
              <a:xfrm>
                <a:off x="850355" y="2088063"/>
                <a:ext cx="7394054" cy="16561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1403648" y="1556792"/>
            <a:ext cx="6634587" cy="1200329"/>
          </a:xfrm>
          <a:prstGeom prst="rect">
            <a:avLst/>
          </a:prstGeom>
          <a:noFill/>
          <a:ln w="9525">
            <a:noFill/>
            <a:miter lim="800000"/>
            <a:headEnd/>
            <a:tailEnd/>
          </a:ln>
        </p:spPr>
        <p:txBody>
          <a:bodyPr wrap="square">
            <a:spAutoFit/>
          </a:bodyPr>
          <a:lstStyle/>
          <a:p>
            <a:pPr>
              <a:lnSpc>
                <a:spcPct val="150000"/>
              </a:lnSpc>
            </a:pPr>
            <a:r>
              <a:rPr lang="en-US" altLang="zh-CN" sz="2400" dirty="0" smtClean="0">
                <a:solidFill>
                  <a:sysClr val="windowText" lastClr="000000"/>
                </a:solidFill>
                <a:latin typeface="Helvetica"/>
                <a:ea typeface="方正舒体"/>
              </a:rPr>
              <a:t>Why do men and women view their looks so differently? (Para. 6)</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2446847" y="2996952"/>
            <a:ext cx="6085592" cy="1328023"/>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altLang="zh-CN" sz="2400" dirty="0" smtClean="0">
                <a:solidFill>
                  <a:sysClr val="windowText" lastClr="000000"/>
                </a:solidFill>
                <a:latin typeface="Helvetica"/>
                <a:ea typeface="方正舒体"/>
              </a:rPr>
              <a:t>Girls’ dolls have slim figures whose physical measurements are impossible</a:t>
            </a:r>
          </a:p>
          <a:p>
            <a:pPr algn="just"/>
            <a:r>
              <a:rPr lang="en-US" altLang="zh-CN" sz="2400" dirty="0" smtClean="0">
                <a:solidFill>
                  <a:sysClr val="windowText" lastClr="000000"/>
                </a:solidFill>
                <a:latin typeface="Helvetica"/>
                <a:ea typeface="方正舒体"/>
              </a:rPr>
              <a:t> for living human beings to achieve. </a:t>
            </a:r>
            <a:endParaRPr lang="zh-CN" altLang="en-US" sz="2400" dirty="0">
              <a:solidFill>
                <a:sysClr val="windowText" lastClr="000000"/>
              </a:solidFill>
              <a:latin typeface="Helvetica"/>
              <a:ea typeface="方正舒体"/>
            </a:endParaRPr>
          </a:p>
        </p:txBody>
      </p:sp>
      <p:grpSp>
        <p:nvGrpSpPr>
          <p:cNvPr id="14" name="Group 13"/>
          <p:cNvGrpSpPr/>
          <p:nvPr/>
        </p:nvGrpSpPr>
        <p:grpSpPr>
          <a:xfrm>
            <a:off x="2330127" y="1911558"/>
            <a:ext cx="4592672" cy="523415"/>
            <a:chOff x="3309061" y="1393419"/>
            <a:chExt cx="2608251" cy="523414"/>
          </a:xfrm>
        </p:grpSpPr>
        <p:sp>
          <p:nvSpPr>
            <p:cNvPr id="17" name="矩形 45"/>
            <p:cNvSpPr>
              <a:spLocks noChangeArrowheads="1"/>
            </p:cNvSpPr>
            <p:nvPr/>
          </p:nvSpPr>
          <p:spPr bwMode="auto">
            <a:xfrm>
              <a:off x="3480136" y="1465427"/>
              <a:ext cx="2266101" cy="451405"/>
            </a:xfrm>
            <a:prstGeom prst="rect">
              <a:avLst/>
            </a:prstGeom>
            <a:noFill/>
            <a:ln w="9525">
              <a:noFill/>
              <a:miter lim="800000"/>
              <a:headEnd/>
              <a:tailEnd/>
            </a:ln>
          </p:spPr>
          <p:txBody>
            <a:bodyPr wrap="square">
              <a:spAutoFit/>
            </a:bodyPr>
            <a:lstStyle/>
            <a:p>
              <a:pPr algn="ctr">
                <a:lnSpc>
                  <a:spcPts val="2800"/>
                </a:lnSpc>
              </a:pPr>
              <a:r>
                <a:rPr lang="en-US" altLang="zh-CN" sz="2800" b="1" dirty="0" smtClean="0">
                  <a:solidFill>
                    <a:sysClr val="windowText" lastClr="000000"/>
                  </a:solidFill>
                  <a:latin typeface="Helvetica"/>
                  <a:ea typeface="方正舒体"/>
                </a:rPr>
                <a:t>Factor 1</a:t>
              </a:r>
              <a:endParaRPr lang="zh-CN" altLang="en-US" sz="2800" b="1" dirty="0">
                <a:solidFill>
                  <a:sysClr val="windowText" lastClr="000000"/>
                </a:solidFill>
                <a:latin typeface="Helvetica"/>
                <a:ea typeface="方正舒体"/>
              </a:endParaRPr>
            </a:p>
          </p:txBody>
        </p:sp>
        <p:sp>
          <p:nvSpPr>
            <p:cNvPr id="18"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grpSp>
      <p:grpSp>
        <p:nvGrpSpPr>
          <p:cNvPr id="10" name="Group 9"/>
          <p:cNvGrpSpPr/>
          <p:nvPr/>
        </p:nvGrpSpPr>
        <p:grpSpPr>
          <a:xfrm>
            <a:off x="1214414" y="1844823"/>
            <a:ext cx="6458425" cy="701678"/>
            <a:chOff x="3309061" y="1393419"/>
            <a:chExt cx="2608251" cy="523414"/>
          </a:xfrm>
        </p:grpSpPr>
        <p:sp>
          <p:nvSpPr>
            <p:cNvPr id="12" name="圆角矩形 5"/>
            <p:cNvSpPr/>
            <p:nvPr/>
          </p:nvSpPr>
          <p:spPr>
            <a:xfrm>
              <a:off x="3309061" y="1393419"/>
              <a:ext cx="2608251" cy="523414"/>
            </a:xfrm>
            <a:prstGeom prst="roundRect">
              <a:avLst/>
            </a:prstGeom>
            <a:solidFill>
              <a:schemeClr val="bg1"/>
            </a:solid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1" name="矩形 45"/>
            <p:cNvSpPr>
              <a:spLocks noChangeArrowheads="1"/>
            </p:cNvSpPr>
            <p:nvPr/>
          </p:nvSpPr>
          <p:spPr bwMode="auto">
            <a:xfrm>
              <a:off x="3449310" y="1447134"/>
              <a:ext cx="2373600" cy="390294"/>
            </a:xfrm>
            <a:prstGeom prst="rect">
              <a:avLst/>
            </a:prstGeom>
            <a:noFill/>
            <a:ln w="9525">
              <a:noFill/>
              <a:miter lim="800000"/>
              <a:headEnd/>
              <a:tailEnd/>
            </a:ln>
          </p:spPr>
          <p:txBody>
            <a:bodyPr wrap="square">
              <a:spAutoFit/>
            </a:bodyPr>
            <a:lstStyle/>
            <a:p>
              <a:r>
                <a:rPr lang="en-US" altLang="zh-CN" sz="2800" b="1" dirty="0" smtClean="0">
                  <a:solidFill>
                    <a:sysClr val="windowText" lastClr="000000"/>
                  </a:solidFill>
                  <a:latin typeface="Helvetica"/>
                  <a:ea typeface="方正舒体"/>
                </a:rPr>
                <a:t>Childhood experience with toys</a:t>
              </a:r>
              <a:endParaRPr lang="zh-CN" altLang="en-US" sz="2800" b="1" dirty="0">
                <a:solidFill>
                  <a:sysClr val="windowText" lastClr="000000"/>
                </a:solidFill>
                <a:latin typeface="Helvetica"/>
                <a:ea typeface="方正舒体"/>
              </a:endParaRPr>
            </a:p>
          </p:txBody>
        </p:sp>
      </p:grpSp>
      <p:sp>
        <p:nvSpPr>
          <p:cNvPr id="13" name="矩形 45"/>
          <p:cNvSpPr>
            <a:spLocks noChangeArrowheads="1"/>
          </p:cNvSpPr>
          <p:nvPr/>
        </p:nvSpPr>
        <p:spPr bwMode="auto">
          <a:xfrm>
            <a:off x="2446848" y="4799647"/>
            <a:ext cx="6085592" cy="715089"/>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en-US" altLang="zh-CN" sz="2400" dirty="0" smtClean="0">
                <a:solidFill>
                  <a:sysClr val="windowText" lastClr="000000"/>
                </a:solidFill>
                <a:latin typeface="Helvetica"/>
                <a:ea typeface="方正舒体"/>
              </a:rPr>
              <a:t>Boys’ toys are weird-looking. </a:t>
            </a:r>
            <a:endParaRPr lang="zh-CN" altLang="en-US" sz="2400" dirty="0" smtClean="0">
              <a:solidFill>
                <a:sysClr val="windowText" lastClr="000000"/>
              </a:solidFill>
              <a:latin typeface="Helvetica"/>
              <a:ea typeface="方正舒体"/>
            </a:endParaRPr>
          </a:p>
        </p:txBody>
      </p:sp>
      <p:grpSp>
        <p:nvGrpSpPr>
          <p:cNvPr id="24" name="Group 23"/>
          <p:cNvGrpSpPr/>
          <p:nvPr/>
        </p:nvGrpSpPr>
        <p:grpSpPr>
          <a:xfrm>
            <a:off x="611559" y="3135266"/>
            <a:ext cx="1691272" cy="1008114"/>
            <a:chOff x="611559" y="3156906"/>
            <a:chExt cx="1691272" cy="1008114"/>
          </a:xfrm>
        </p:grpSpPr>
        <p:sp>
          <p:nvSpPr>
            <p:cNvPr id="19" name="Down Arrow 18"/>
            <p:cNvSpPr/>
            <p:nvPr/>
          </p:nvSpPr>
          <p:spPr>
            <a:xfrm rot="16200000">
              <a:off x="953138" y="2815327"/>
              <a:ext cx="1008114" cy="1691272"/>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 </a:t>
              </a:r>
              <a:endParaRPr lang="zh-CN" altLang="en-US" dirty="0"/>
            </a:p>
          </p:txBody>
        </p:sp>
        <p:sp>
          <p:nvSpPr>
            <p:cNvPr id="15" name="TextBox 14"/>
            <p:cNvSpPr txBox="1"/>
            <p:nvPr/>
          </p:nvSpPr>
          <p:spPr>
            <a:xfrm>
              <a:off x="755575" y="3399353"/>
              <a:ext cx="1328569" cy="523220"/>
            </a:xfrm>
            <a:prstGeom prst="rect">
              <a:avLst/>
            </a:prstGeom>
            <a:noFill/>
          </p:spPr>
          <p:txBody>
            <a:bodyPr wrap="square" rtlCol="0">
              <a:spAutoFit/>
            </a:bodyPr>
            <a:lstStyle/>
            <a:p>
              <a:r>
                <a:rPr lang="en-US" altLang="zh-CN" sz="2800" b="1" dirty="0" smtClean="0">
                  <a:latin typeface="Helvetica" pitchFamily="34" charset="0"/>
                  <a:cs typeface="Helvetica" pitchFamily="34" charset="0"/>
                </a:rPr>
                <a:t>Girls’ </a:t>
              </a:r>
            </a:p>
          </p:txBody>
        </p:sp>
      </p:grpSp>
      <p:grpSp>
        <p:nvGrpSpPr>
          <p:cNvPr id="25" name="Group 24"/>
          <p:cNvGrpSpPr/>
          <p:nvPr/>
        </p:nvGrpSpPr>
        <p:grpSpPr>
          <a:xfrm>
            <a:off x="611560" y="4653134"/>
            <a:ext cx="1691272" cy="1008114"/>
            <a:chOff x="611560" y="4653134"/>
            <a:chExt cx="1691272" cy="1008114"/>
          </a:xfrm>
        </p:grpSpPr>
        <p:sp>
          <p:nvSpPr>
            <p:cNvPr id="20" name="Down Arrow 19"/>
            <p:cNvSpPr/>
            <p:nvPr/>
          </p:nvSpPr>
          <p:spPr>
            <a:xfrm rot="16200000">
              <a:off x="953139" y="4311555"/>
              <a:ext cx="1008114" cy="1691272"/>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 </a:t>
              </a:r>
              <a:endParaRPr lang="zh-CN" altLang="en-US" dirty="0"/>
            </a:p>
          </p:txBody>
        </p:sp>
        <p:sp>
          <p:nvSpPr>
            <p:cNvPr id="21" name="TextBox 20"/>
            <p:cNvSpPr txBox="1"/>
            <p:nvPr/>
          </p:nvSpPr>
          <p:spPr>
            <a:xfrm>
              <a:off x="755575" y="4895581"/>
              <a:ext cx="1328569" cy="523220"/>
            </a:xfrm>
            <a:prstGeom prst="rect">
              <a:avLst/>
            </a:prstGeom>
            <a:noFill/>
          </p:spPr>
          <p:txBody>
            <a:bodyPr wrap="square" rtlCol="0">
              <a:spAutoFit/>
            </a:bodyPr>
            <a:lstStyle/>
            <a:p>
              <a:r>
                <a:rPr lang="en-US" altLang="zh-CN" sz="2800" b="1" dirty="0" smtClean="0">
                  <a:latin typeface="Helvetica" pitchFamily="34" charset="0"/>
                  <a:cs typeface="Helvetica" pitchFamily="34" charset="0"/>
                </a:rPr>
                <a:t>Boys’</a:t>
              </a:r>
            </a:p>
          </p:txBody>
        </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2" name="矩形 45"/>
          <p:cNvSpPr>
            <a:spLocks noChangeArrowheads="1"/>
          </p:cNvSpPr>
          <p:nvPr/>
        </p:nvSpPr>
        <p:spPr bwMode="auto">
          <a:xfrm>
            <a:off x="2230823" y="2852936"/>
            <a:ext cx="6229609" cy="1328023"/>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altLang="zh-CN" sz="2400" dirty="0" smtClean="0">
                <a:solidFill>
                  <a:sysClr val="windowText" lastClr="000000"/>
                </a:solidFill>
                <a:latin typeface="Helvetica"/>
                <a:ea typeface="方正舒体"/>
              </a:rPr>
              <a:t>The beauty industry convinces women that they must buy the newest beauty products and apply them carefully. (Para. 7) </a:t>
            </a:r>
            <a:endParaRPr lang="zh-CN" altLang="en-US" sz="2400" dirty="0" smtClean="0">
              <a:solidFill>
                <a:sysClr val="windowText" lastClr="000000"/>
              </a:solidFill>
              <a:latin typeface="Helvetica"/>
              <a:ea typeface="方正舒体"/>
            </a:endParaRPr>
          </a:p>
        </p:txBody>
      </p:sp>
      <p:grpSp>
        <p:nvGrpSpPr>
          <p:cNvPr id="2" name="Group 13"/>
          <p:cNvGrpSpPr/>
          <p:nvPr/>
        </p:nvGrpSpPr>
        <p:grpSpPr>
          <a:xfrm>
            <a:off x="2330127" y="1821147"/>
            <a:ext cx="4592672" cy="523415"/>
            <a:chOff x="3309061" y="1393419"/>
            <a:chExt cx="2608251" cy="523414"/>
          </a:xfrm>
        </p:grpSpPr>
        <p:sp>
          <p:nvSpPr>
            <p:cNvPr id="17" name="矩形 45"/>
            <p:cNvSpPr>
              <a:spLocks noChangeArrowheads="1"/>
            </p:cNvSpPr>
            <p:nvPr/>
          </p:nvSpPr>
          <p:spPr bwMode="auto">
            <a:xfrm>
              <a:off x="3480136" y="1465427"/>
              <a:ext cx="2266101" cy="451405"/>
            </a:xfrm>
            <a:prstGeom prst="rect">
              <a:avLst/>
            </a:prstGeom>
            <a:noFill/>
            <a:ln w="9525">
              <a:noFill/>
              <a:miter lim="800000"/>
              <a:headEnd/>
              <a:tailEnd/>
            </a:ln>
          </p:spPr>
          <p:txBody>
            <a:bodyPr wrap="square">
              <a:spAutoFit/>
            </a:bodyPr>
            <a:lstStyle/>
            <a:p>
              <a:pPr algn="ctr">
                <a:lnSpc>
                  <a:spcPts val="2800"/>
                </a:lnSpc>
              </a:pPr>
              <a:r>
                <a:rPr lang="en-US" altLang="zh-CN" sz="2800" b="1" dirty="0" smtClean="0">
                  <a:solidFill>
                    <a:sysClr val="windowText" lastClr="000000"/>
                  </a:solidFill>
                  <a:latin typeface="Helvetica"/>
                  <a:ea typeface="方正舒体"/>
                </a:rPr>
                <a:t>Factor 2</a:t>
              </a:r>
              <a:endParaRPr lang="zh-CN" altLang="en-US" sz="2800" b="1" dirty="0">
                <a:solidFill>
                  <a:sysClr val="windowText" lastClr="000000"/>
                </a:solidFill>
                <a:latin typeface="Helvetica"/>
                <a:ea typeface="方正舒体"/>
              </a:endParaRPr>
            </a:p>
          </p:txBody>
        </p:sp>
        <p:sp>
          <p:nvSpPr>
            <p:cNvPr id="18" name="圆角矩形 5"/>
            <p:cNvSpPr/>
            <p:nvPr/>
          </p:nvSpPr>
          <p:spPr>
            <a:xfrm>
              <a:off x="3309061" y="1393419"/>
              <a:ext cx="2608251" cy="52341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p>
          </p:txBody>
        </p:sp>
      </p:grpSp>
      <p:grpSp>
        <p:nvGrpSpPr>
          <p:cNvPr id="3" name="Group 9"/>
          <p:cNvGrpSpPr/>
          <p:nvPr/>
        </p:nvGrpSpPr>
        <p:grpSpPr>
          <a:xfrm>
            <a:off x="1328285" y="1655752"/>
            <a:ext cx="6386987" cy="701678"/>
            <a:chOff x="3309061" y="1393419"/>
            <a:chExt cx="2608251" cy="523414"/>
          </a:xfrm>
        </p:grpSpPr>
        <p:sp>
          <p:nvSpPr>
            <p:cNvPr id="12" name="圆角矩形 5"/>
            <p:cNvSpPr/>
            <p:nvPr/>
          </p:nvSpPr>
          <p:spPr>
            <a:xfrm>
              <a:off x="3309061" y="1393419"/>
              <a:ext cx="2608251" cy="523414"/>
            </a:xfrm>
            <a:prstGeom prst="roundRect">
              <a:avLst/>
            </a:prstGeom>
            <a:solidFill>
              <a:schemeClr val="bg1"/>
            </a:solid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1" name="矩形 45"/>
            <p:cNvSpPr>
              <a:spLocks noChangeArrowheads="1"/>
            </p:cNvSpPr>
            <p:nvPr/>
          </p:nvSpPr>
          <p:spPr bwMode="auto">
            <a:xfrm>
              <a:off x="3387658" y="1447133"/>
              <a:ext cx="2468002" cy="390294"/>
            </a:xfrm>
            <a:prstGeom prst="rect">
              <a:avLst/>
            </a:prstGeom>
            <a:noFill/>
            <a:ln w="9525">
              <a:noFill/>
              <a:miter lim="800000"/>
              <a:headEnd/>
              <a:tailEnd/>
            </a:ln>
          </p:spPr>
          <p:txBody>
            <a:bodyPr wrap="square">
              <a:spAutoFit/>
            </a:bodyPr>
            <a:lstStyle/>
            <a:p>
              <a:r>
                <a:rPr lang="en-US" altLang="zh-CN" sz="2800" b="1" dirty="0" smtClean="0">
                  <a:solidFill>
                    <a:sysClr val="windowText" lastClr="000000"/>
                  </a:solidFill>
                  <a:latin typeface="Helvetica"/>
                  <a:ea typeface="方正舒体"/>
                </a:rPr>
                <a:t>Influence of the beauty industry</a:t>
              </a:r>
              <a:endParaRPr lang="zh-CN" altLang="en-US" sz="2800" b="1" dirty="0" smtClean="0">
                <a:solidFill>
                  <a:sysClr val="windowText" lastClr="000000"/>
                </a:solidFill>
                <a:latin typeface="Helvetica"/>
                <a:ea typeface="方正舒体"/>
              </a:endParaRPr>
            </a:p>
          </p:txBody>
        </p:sp>
      </p:grpSp>
      <p:sp>
        <p:nvSpPr>
          <p:cNvPr id="13" name="矩形 45"/>
          <p:cNvSpPr>
            <a:spLocks noChangeArrowheads="1"/>
          </p:cNvSpPr>
          <p:nvPr/>
        </p:nvSpPr>
        <p:spPr bwMode="auto">
          <a:xfrm>
            <a:off x="2230824" y="4589582"/>
            <a:ext cx="6229607" cy="1328023"/>
          </a:xfrm>
          <a:prstGeom prst="roundRect">
            <a:avLst/>
          </a:prstGeom>
          <a:ln w="28575">
            <a:headEnd/>
            <a:tailEnd/>
          </a:ln>
          <a:effectLst>
            <a:glow rad="101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altLang="zh-CN" sz="2400" dirty="0" smtClean="0">
                <a:solidFill>
                  <a:sysClr val="windowText" lastClr="000000"/>
                </a:solidFill>
                <a:latin typeface="Helvetica"/>
                <a:ea typeface="方正舒体"/>
              </a:rPr>
              <a:t>Men are not influenced by the beauty industry; they don’t face the societal focus purely on physical beauty. (Para. 8) </a:t>
            </a:r>
            <a:endParaRPr lang="zh-CN" altLang="en-US" sz="2400" dirty="0" smtClean="0">
              <a:solidFill>
                <a:sysClr val="windowText" lastClr="000000"/>
              </a:solidFill>
              <a:latin typeface="Helvetica"/>
              <a:ea typeface="方正舒体"/>
            </a:endParaRPr>
          </a:p>
        </p:txBody>
      </p:sp>
      <p:grpSp>
        <p:nvGrpSpPr>
          <p:cNvPr id="4" name="Group 23"/>
          <p:cNvGrpSpPr/>
          <p:nvPr/>
        </p:nvGrpSpPr>
        <p:grpSpPr>
          <a:xfrm>
            <a:off x="395536" y="3012890"/>
            <a:ext cx="1691272" cy="1008114"/>
            <a:chOff x="611559" y="3156906"/>
            <a:chExt cx="1691272" cy="1008114"/>
          </a:xfrm>
        </p:grpSpPr>
        <p:sp>
          <p:nvSpPr>
            <p:cNvPr id="19" name="Down Arrow 18"/>
            <p:cNvSpPr/>
            <p:nvPr/>
          </p:nvSpPr>
          <p:spPr>
            <a:xfrm rot="16200000">
              <a:off x="953138" y="2815327"/>
              <a:ext cx="1008114" cy="1691272"/>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 </a:t>
              </a:r>
              <a:endParaRPr lang="zh-CN" altLang="en-US" dirty="0"/>
            </a:p>
          </p:txBody>
        </p:sp>
        <p:sp>
          <p:nvSpPr>
            <p:cNvPr id="15" name="TextBox 14"/>
            <p:cNvSpPr txBox="1"/>
            <p:nvPr/>
          </p:nvSpPr>
          <p:spPr>
            <a:xfrm>
              <a:off x="720487" y="3399353"/>
              <a:ext cx="1547257" cy="523220"/>
            </a:xfrm>
            <a:prstGeom prst="rect">
              <a:avLst/>
            </a:prstGeom>
            <a:noFill/>
          </p:spPr>
          <p:txBody>
            <a:bodyPr wrap="square" rtlCol="0">
              <a:spAutoFit/>
            </a:bodyPr>
            <a:lstStyle/>
            <a:p>
              <a:r>
                <a:rPr lang="en-US" altLang="zh-CN" sz="2800" b="1" dirty="0" smtClean="0">
                  <a:latin typeface="Helvetica" pitchFamily="34" charset="0"/>
                  <a:cs typeface="Helvetica" pitchFamily="34" charset="0"/>
                </a:rPr>
                <a:t>Women</a:t>
              </a:r>
            </a:p>
          </p:txBody>
        </p:sp>
      </p:grpSp>
      <p:grpSp>
        <p:nvGrpSpPr>
          <p:cNvPr id="5" name="Group 24"/>
          <p:cNvGrpSpPr/>
          <p:nvPr/>
        </p:nvGrpSpPr>
        <p:grpSpPr>
          <a:xfrm>
            <a:off x="395537" y="4653134"/>
            <a:ext cx="1691272" cy="1008114"/>
            <a:chOff x="611560" y="4653134"/>
            <a:chExt cx="1691272" cy="1008114"/>
          </a:xfrm>
        </p:grpSpPr>
        <p:sp>
          <p:nvSpPr>
            <p:cNvPr id="20" name="Down Arrow 19"/>
            <p:cNvSpPr/>
            <p:nvPr/>
          </p:nvSpPr>
          <p:spPr>
            <a:xfrm rot="16200000">
              <a:off x="953139" y="4311555"/>
              <a:ext cx="1008114" cy="1691272"/>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 </a:t>
              </a:r>
              <a:endParaRPr lang="zh-CN" altLang="en-US" dirty="0"/>
            </a:p>
          </p:txBody>
        </p:sp>
        <p:sp>
          <p:nvSpPr>
            <p:cNvPr id="21" name="TextBox 20"/>
            <p:cNvSpPr txBox="1"/>
            <p:nvPr/>
          </p:nvSpPr>
          <p:spPr>
            <a:xfrm>
              <a:off x="939175" y="4895581"/>
              <a:ext cx="1328569" cy="523220"/>
            </a:xfrm>
            <a:prstGeom prst="rect">
              <a:avLst/>
            </a:prstGeom>
            <a:noFill/>
          </p:spPr>
          <p:txBody>
            <a:bodyPr wrap="square" rtlCol="0">
              <a:spAutoFit/>
            </a:bodyPr>
            <a:lstStyle/>
            <a:p>
              <a:r>
                <a:rPr lang="en-US" altLang="zh-CN" sz="2800" b="1" dirty="0" smtClean="0">
                  <a:latin typeface="Helvetica" pitchFamily="34" charset="0"/>
                  <a:cs typeface="Helvetica" pitchFamily="34" charset="0"/>
                </a:rPr>
                <a:t>Men </a:t>
              </a:r>
            </a:p>
          </p:txBody>
        </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grpSp>
        <p:nvGrpSpPr>
          <p:cNvPr id="2" name="Group 25"/>
          <p:cNvGrpSpPr/>
          <p:nvPr/>
        </p:nvGrpSpPr>
        <p:grpSpPr>
          <a:xfrm>
            <a:off x="440091" y="2924944"/>
            <a:ext cx="8009303" cy="3217137"/>
            <a:chOff x="235106" y="1584006"/>
            <a:chExt cx="8009303" cy="3000959"/>
          </a:xfrm>
        </p:grpSpPr>
        <p:sp>
          <p:nvSpPr>
            <p:cNvPr id="12" name="TextBox 11"/>
            <p:cNvSpPr txBox="1"/>
            <p:nvPr/>
          </p:nvSpPr>
          <p:spPr>
            <a:xfrm>
              <a:off x="1652371" y="2226708"/>
              <a:ext cx="5888316" cy="2325472"/>
            </a:xfrm>
            <a:prstGeom prst="rect">
              <a:avLst/>
            </a:prstGeom>
            <a:noFill/>
          </p:spPr>
          <p:txBody>
            <a:bodyPr wrap="square" rtlCol="0">
              <a:spAutoFit/>
            </a:bodyPr>
            <a:lstStyle/>
            <a:p>
              <a:pPr algn="just">
                <a:lnSpc>
                  <a:spcPct val="130000"/>
                </a:lnSpc>
                <a:buFont typeface="Arial" pitchFamily="34" charset="0"/>
                <a:buChar char="•"/>
              </a:pPr>
              <a:r>
                <a:rPr lang="en-US" altLang="zh-CN" sz="2400" dirty="0" smtClean="0">
                  <a:solidFill>
                    <a:sysClr val="windowText" lastClr="000000"/>
                  </a:solidFill>
                  <a:latin typeface="Helvetica"/>
                  <a:ea typeface="方正舒体"/>
                </a:rPr>
                <a:t> Men take no notice of the details in women’s appearance. (Para. 9)</a:t>
              </a:r>
            </a:p>
            <a:p>
              <a:pPr algn="just">
                <a:lnSpc>
                  <a:spcPct val="130000"/>
                </a:lnSpc>
                <a:buFont typeface="Arial" pitchFamily="34" charset="0"/>
                <a:buChar char="•"/>
              </a:pPr>
              <a:r>
                <a:rPr lang="en-US" altLang="zh-CN" sz="2400" dirty="0" smtClean="0">
                  <a:solidFill>
                    <a:sysClr val="windowText" lastClr="000000"/>
                  </a:solidFill>
                  <a:latin typeface="Helvetica"/>
                  <a:ea typeface="方正舒体"/>
                </a:rPr>
                <a:t> Women spend great efforts on details of appearance only to expose themselves to criticisms by other women. (Para. 10)</a:t>
              </a:r>
            </a:p>
          </p:txBody>
        </p:sp>
        <p:grpSp>
          <p:nvGrpSpPr>
            <p:cNvPr id="3" name="Group 24"/>
            <p:cNvGrpSpPr/>
            <p:nvPr/>
          </p:nvGrpSpPr>
          <p:grpSpPr>
            <a:xfrm>
              <a:off x="235106" y="1584006"/>
              <a:ext cx="8009303" cy="3000959"/>
              <a:chOff x="235106" y="1584006"/>
              <a:chExt cx="8009303" cy="3000959"/>
            </a:xfrm>
          </p:grpSpPr>
          <p:sp>
            <p:nvSpPr>
              <p:cNvPr id="11" name="圆角矩形 5"/>
              <p:cNvSpPr/>
              <p:nvPr/>
            </p:nvSpPr>
            <p:spPr>
              <a:xfrm>
                <a:off x="850355" y="2088063"/>
                <a:ext cx="7394054" cy="249690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5"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
        <p:nvSpPr>
          <p:cNvPr id="22" name="矩形 45"/>
          <p:cNvSpPr>
            <a:spLocks noChangeArrowheads="1"/>
          </p:cNvSpPr>
          <p:nvPr/>
        </p:nvSpPr>
        <p:spPr bwMode="auto">
          <a:xfrm>
            <a:off x="1033758" y="1755393"/>
            <a:ext cx="6994626" cy="1169551"/>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are the differences between men and women in care for details in women’s appearance?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9-10) </a:t>
            </a:r>
            <a:endParaRPr lang="zh-CN" altLang="en-US" sz="2400"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32" y="1484783"/>
            <a:ext cx="9144064" cy="5480542"/>
            <a:chOff x="17794" y="1310458"/>
            <a:chExt cx="8763760" cy="5179486"/>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794" y="1310458"/>
              <a:ext cx="8763760" cy="5078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8595" y="1865114"/>
              <a:ext cx="6162019" cy="4624830"/>
            </a:xfrm>
            <a:prstGeom prst="rect">
              <a:avLst/>
            </a:prstGeom>
            <a:noFill/>
          </p:spPr>
          <p:txBody>
            <a:bodyPr wrap="square" rtlCol="0">
              <a:spAutoFit/>
            </a:bodyPr>
            <a:lstStyle/>
            <a:p>
              <a:pPr algn="just"/>
              <a:r>
                <a:rPr lang="en-US" altLang="zh-CN" sz="2400" dirty="0" smtClean="0">
                  <a:latin typeface="Helvetica"/>
                </a:rPr>
                <a:t>This part is the body of the essay, in which men and women are contrasted on three points. </a:t>
              </a:r>
            </a:p>
            <a:p>
              <a:pPr algn="just"/>
              <a:r>
                <a:rPr lang="en-US" altLang="zh-CN" sz="2400" dirty="0" smtClean="0">
                  <a:latin typeface="Helvetica"/>
                  <a:ea typeface="Cambria Math" pitchFamily="18" charset="0"/>
                  <a:cs typeface="Arial" charset="0"/>
                </a:rPr>
                <a:t>•  </a:t>
              </a:r>
              <a:r>
                <a:rPr lang="en-US" altLang="zh-CN" sz="2400" dirty="0" smtClean="0">
                  <a:latin typeface="Helvetica"/>
                </a:rPr>
                <a:t>Firstly, it concerns how the two sexes    </a:t>
              </a:r>
            </a:p>
            <a:p>
              <a:pPr algn="just"/>
              <a:r>
                <a:rPr lang="en-US" altLang="zh-CN" sz="2400" dirty="0" smtClean="0">
                  <a:latin typeface="Helvetica"/>
                </a:rPr>
                <a:t>   ________ their own looks. </a:t>
              </a:r>
            </a:p>
            <a:p>
              <a:pPr algn="just"/>
              <a:r>
                <a:rPr lang="en-US" altLang="zh-CN" sz="2400" dirty="0" smtClean="0">
                  <a:latin typeface="Helvetica"/>
                  <a:ea typeface="Cambria Math" pitchFamily="18" charset="0"/>
                  <a:cs typeface="Arial" charset="0"/>
                </a:rPr>
                <a:t>•  </a:t>
              </a:r>
              <a:r>
                <a:rPr lang="en-US" altLang="zh-CN" sz="2400" dirty="0" smtClean="0">
                  <a:latin typeface="Helvetica"/>
                </a:rPr>
                <a:t>Secondly, it focuses on the ____________ </a:t>
              </a:r>
            </a:p>
            <a:p>
              <a:pPr algn="just"/>
              <a:r>
                <a:rPr lang="en-US" altLang="zh-CN" sz="2400" dirty="0" smtClean="0">
                  <a:latin typeface="Helvetica"/>
                </a:rPr>
                <a:t>   and ________ factors that cause the  </a:t>
              </a:r>
            </a:p>
            <a:p>
              <a:pPr algn="just"/>
              <a:r>
                <a:rPr lang="en-US" altLang="zh-CN" sz="2400" dirty="0" smtClean="0">
                  <a:latin typeface="Helvetica"/>
                </a:rPr>
                <a:t>   differences in the way men and women view </a:t>
              </a:r>
            </a:p>
            <a:p>
              <a:pPr algn="just"/>
              <a:r>
                <a:rPr lang="en-US" altLang="zh-CN" sz="2400" dirty="0" smtClean="0">
                  <a:latin typeface="Helvetica"/>
                </a:rPr>
                <a:t>   their own appearances.</a:t>
              </a:r>
            </a:p>
            <a:p>
              <a:pPr lvl="0" algn="just"/>
              <a:r>
                <a:rPr lang="en-US" altLang="zh-CN" sz="2400" dirty="0" smtClean="0">
                  <a:latin typeface="Helvetica"/>
                  <a:ea typeface="Cambria Math" pitchFamily="18" charset="0"/>
                  <a:cs typeface="Arial" charset="0"/>
                </a:rPr>
                <a:t>•  </a:t>
              </a:r>
              <a:r>
                <a:rPr lang="en-US" altLang="zh-CN" sz="2400" dirty="0" smtClean="0">
                  <a:latin typeface="Helvetica"/>
                </a:rPr>
                <a:t>Finally, it talks about the different degree of  </a:t>
              </a:r>
            </a:p>
            <a:p>
              <a:pPr lvl="0" algn="just"/>
              <a:r>
                <a:rPr lang="en-US" altLang="zh-CN" sz="2400" dirty="0" smtClean="0">
                  <a:latin typeface="Helvetica"/>
                </a:rPr>
                <a:t>   attention women and men pay to the extra  </a:t>
              </a:r>
            </a:p>
            <a:p>
              <a:pPr lvl="0" algn="just"/>
              <a:r>
                <a:rPr lang="en-US" altLang="zh-CN" sz="2400" dirty="0" smtClean="0">
                  <a:latin typeface="Helvetica"/>
                </a:rPr>
                <a:t>   ______ of women’s appearance.</a:t>
              </a:r>
            </a:p>
            <a:p>
              <a:pPr lvl="0"/>
              <a:endParaRPr lang="en-US" altLang="zh-CN" sz="2400" dirty="0" smtClean="0">
                <a:latin typeface="Helvetica"/>
              </a:endParaRPr>
            </a:p>
          </p:txBody>
        </p:sp>
      </p:grpSp>
      <p:sp>
        <p:nvSpPr>
          <p:cNvPr id="41" name="TextBox 40"/>
          <p:cNvSpPr txBox="1">
            <a:spLocks noChangeArrowheads="1"/>
          </p:cNvSpPr>
          <p:nvPr/>
        </p:nvSpPr>
        <p:spPr bwMode="auto">
          <a:xfrm>
            <a:off x="428596" y="1237408"/>
            <a:ext cx="6985027" cy="49475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3- ___)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flipH="1">
            <a:off x="3286687" y="1285860"/>
            <a:ext cx="570933"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10</a:t>
            </a:r>
            <a:endParaRPr lang="en-US" altLang="zh-CN" sz="2400" b="1" dirty="0">
              <a:solidFill>
                <a:schemeClr val="accent6">
                  <a:lumMod val="75000"/>
                </a:schemeClr>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
        <p:nvSpPr>
          <p:cNvPr id="9" name="矩形 20"/>
          <p:cNvSpPr/>
          <p:nvPr/>
        </p:nvSpPr>
        <p:spPr>
          <a:xfrm>
            <a:off x="4408795" y="3857628"/>
            <a:ext cx="2234907" cy="461665"/>
          </a:xfrm>
          <a:prstGeom prst="rect">
            <a:avLst/>
          </a:prstGeom>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psychological</a:t>
            </a:r>
            <a:endParaRPr lang="zh-CN" altLang="en-US" sz="2400" b="1" dirty="0">
              <a:solidFill>
                <a:schemeClr val="accent6">
                  <a:lumMod val="75000"/>
                </a:schemeClr>
              </a:solidFill>
              <a:latin typeface="Helvetica"/>
            </a:endParaRPr>
          </a:p>
        </p:txBody>
      </p:sp>
      <p:sp>
        <p:nvSpPr>
          <p:cNvPr id="10" name="矩形 23"/>
          <p:cNvSpPr/>
          <p:nvPr/>
        </p:nvSpPr>
        <p:spPr>
          <a:xfrm>
            <a:off x="671004" y="3500438"/>
            <a:ext cx="2043608" cy="461665"/>
          </a:xfrm>
          <a:prstGeom prst="rect">
            <a:avLst/>
          </a:prstGeom>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perceive</a:t>
            </a:r>
            <a:endParaRPr lang="zh-CN" altLang="en-US" sz="2400" b="1" dirty="0">
              <a:solidFill>
                <a:schemeClr val="accent6">
                  <a:lumMod val="75000"/>
                </a:schemeClr>
              </a:solidFill>
              <a:latin typeface="Helvetica"/>
            </a:endParaRPr>
          </a:p>
        </p:txBody>
      </p:sp>
      <p:sp>
        <p:nvSpPr>
          <p:cNvPr id="12" name="矩形 24"/>
          <p:cNvSpPr/>
          <p:nvPr/>
        </p:nvSpPr>
        <p:spPr>
          <a:xfrm>
            <a:off x="1357290" y="4253219"/>
            <a:ext cx="1500198"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societal</a:t>
            </a:r>
            <a:endParaRPr lang="zh-CN" altLang="en-US" sz="2400" b="1" dirty="0">
              <a:solidFill>
                <a:schemeClr val="accent6">
                  <a:lumMod val="75000"/>
                </a:schemeClr>
              </a:solidFill>
              <a:latin typeface="Helvetica"/>
            </a:endParaRPr>
          </a:p>
        </p:txBody>
      </p:sp>
      <p:sp>
        <p:nvSpPr>
          <p:cNvPr id="13" name="矩形 25"/>
          <p:cNvSpPr/>
          <p:nvPr/>
        </p:nvSpPr>
        <p:spPr>
          <a:xfrm>
            <a:off x="698064" y="6110607"/>
            <a:ext cx="1159292" cy="461665"/>
          </a:xfrm>
          <a:prstGeom prst="rect">
            <a:avLst/>
          </a:prstGeom>
        </p:spPr>
        <p:txBody>
          <a:bodyPr wrap="none">
            <a:spAutoFit/>
          </a:bodyPr>
          <a:lstStyle/>
          <a:p>
            <a:pPr fontAlgn="auto">
              <a:spcBef>
                <a:spcPts val="0"/>
              </a:spcBef>
              <a:spcAft>
                <a:spcPts val="0"/>
              </a:spcAft>
              <a:defRPr/>
            </a:pPr>
            <a:r>
              <a:rPr lang="en-US" altLang="zh-CN" sz="2400" b="1" dirty="0" smtClean="0">
                <a:solidFill>
                  <a:schemeClr val="accent6">
                    <a:lumMod val="75000"/>
                  </a:schemeClr>
                </a:solidFill>
                <a:latin typeface="Helvetica"/>
              </a:rPr>
              <a:t>details</a:t>
            </a:r>
            <a:endParaRPr lang="zh-CN" altLang="en-US" sz="2400" b="1" dirty="0" smtClean="0">
              <a:solidFill>
                <a:schemeClr val="accent6">
                  <a:lumMod val="75000"/>
                </a:schemeClr>
              </a:solidFill>
              <a:latin typeface="Helvetica"/>
            </a:endParaRPr>
          </a:p>
        </p:txBody>
      </p:sp>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2015年修改\图片10.jpg"/>
          <p:cNvPicPr>
            <a:picLocks noChangeAspect="1" noChangeArrowheads="1"/>
          </p:cNvPicPr>
          <p:nvPr/>
        </p:nvPicPr>
        <p:blipFill>
          <a:blip r:embed="rId3" cstate="print"/>
          <a:srcRect/>
          <a:stretch>
            <a:fillRect/>
          </a:stretch>
        </p:blipFill>
        <p:spPr bwMode="auto">
          <a:xfrm>
            <a:off x="1" y="0"/>
            <a:ext cx="8072462" cy="1163637"/>
          </a:xfrm>
          <a:prstGeom prst="rect">
            <a:avLst/>
          </a:prstGeom>
          <a:noFill/>
        </p:spPr>
      </p:pic>
      <p:sp>
        <p:nvSpPr>
          <p:cNvPr id="24" name="矩形 45"/>
          <p:cNvSpPr>
            <a:spLocks noChangeArrowheads="1"/>
          </p:cNvSpPr>
          <p:nvPr/>
        </p:nvSpPr>
        <p:spPr bwMode="auto">
          <a:xfrm>
            <a:off x="889742" y="1755393"/>
            <a:ext cx="7354667" cy="1169551"/>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conclusion does the author draw after contrasting men and women on different points ? (Para. 11)</a:t>
            </a:r>
            <a:endParaRPr lang="zh-CN" altLang="en-US" sz="2400" dirty="0">
              <a:solidFill>
                <a:sysClr val="windowText" lastClr="000000"/>
              </a:solidFill>
              <a:latin typeface="Helvetica"/>
              <a:ea typeface="方正舒体"/>
            </a:endParaRPr>
          </a:p>
        </p:txBody>
      </p:sp>
      <p:grpSp>
        <p:nvGrpSpPr>
          <p:cNvPr id="10" name="Group 25"/>
          <p:cNvGrpSpPr/>
          <p:nvPr/>
        </p:nvGrpSpPr>
        <p:grpSpPr>
          <a:xfrm>
            <a:off x="235106" y="2996951"/>
            <a:ext cx="8009303" cy="2160241"/>
            <a:chOff x="235106" y="1584006"/>
            <a:chExt cx="8009303" cy="2160241"/>
          </a:xfrm>
        </p:grpSpPr>
        <p:sp>
          <p:nvSpPr>
            <p:cNvPr id="11" name="TextBox 10"/>
            <p:cNvSpPr txBox="1"/>
            <p:nvPr/>
          </p:nvSpPr>
          <p:spPr>
            <a:xfrm>
              <a:off x="1679395" y="2304087"/>
              <a:ext cx="6393068" cy="1131848"/>
            </a:xfrm>
            <a:prstGeom prst="rect">
              <a:avLst/>
            </a:prstGeom>
            <a:noFill/>
          </p:spPr>
          <p:txBody>
            <a:bodyPr wrap="square" rtlCol="0">
              <a:spAutoFit/>
            </a:bodyPr>
            <a:lstStyle/>
            <a:p>
              <a:pPr>
                <a:lnSpc>
                  <a:spcPct val="150000"/>
                </a:lnSpc>
              </a:pPr>
              <a:r>
                <a:rPr lang="en-US" altLang="zh-CN" sz="2400" dirty="0" smtClean="0">
                  <a:solidFill>
                    <a:sysClr val="windowText" lastClr="000000"/>
                  </a:solidFill>
                  <a:latin typeface="Helvetica"/>
                  <a:ea typeface="方正舒体"/>
                </a:rPr>
                <a:t>There is no easy way for a man to answer a woman’s question of how she looks.</a:t>
              </a:r>
            </a:p>
          </p:txBody>
        </p:sp>
        <p:grpSp>
          <p:nvGrpSpPr>
            <p:cNvPr id="12" name="Group 24"/>
            <p:cNvGrpSpPr/>
            <p:nvPr/>
          </p:nvGrpSpPr>
          <p:grpSpPr>
            <a:xfrm>
              <a:off x="235106" y="1584006"/>
              <a:ext cx="8009303" cy="2160241"/>
              <a:chOff x="235106" y="1584006"/>
              <a:chExt cx="8009303" cy="2160241"/>
            </a:xfrm>
          </p:grpSpPr>
          <p:sp>
            <p:nvSpPr>
              <p:cNvPr id="14" name="圆角矩形 5"/>
              <p:cNvSpPr/>
              <p:nvPr/>
            </p:nvSpPr>
            <p:spPr>
              <a:xfrm>
                <a:off x="850355" y="2088063"/>
                <a:ext cx="7394054" cy="165618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5106" y="1584006"/>
                <a:ext cx="1456574" cy="1556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5" action="ppaction://hlinksldjump"/>
              </p:cNvPr>
              <p:cNvSpPr txBox="1"/>
              <p:nvPr/>
            </p:nvSpPr>
            <p:spPr>
              <a:xfrm>
                <a:off x="541194" y="2204864"/>
                <a:ext cx="1080776" cy="526242"/>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27010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5496" y="2564904"/>
            <a:ext cx="2379663" cy="771525"/>
          </a:xfrm>
        </p:spPr>
        <p:txBody>
          <a:bodyPr>
            <a:normAutofit/>
          </a:bodyPr>
          <a:lstStyle/>
          <a:p>
            <a:pPr algn="l" eaLnBrk="1" hangingPunct="1">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4400"/>
            <a:ext cx="1285875" cy="708025"/>
            <a:chOff x="238125" y="914400"/>
            <a:chExt cx="1285875" cy="708025"/>
          </a:xfrm>
        </p:grpSpPr>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2</a:t>
              </a:r>
              <a:endParaRPr lang="en-US" altLang="zh-CN" sz="4000" dirty="0">
                <a:latin typeface="Helvetica"/>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129947" y="2512689"/>
            <a:ext cx="7194581" cy="553998"/>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spcBef>
                <a:spcPct val="50000"/>
              </a:spcBef>
              <a:defRPr/>
            </a:pPr>
            <a:r>
              <a:rPr lang="en-US" altLang="zh-CN" sz="3000" dirty="0" smtClean="0">
                <a:latin typeface="Helvetica"/>
                <a:ea typeface="Gulim" pitchFamily="34" charset="-127"/>
              </a:rPr>
              <a:t>The confusing pursuit of beauty </a:t>
            </a:r>
          </a:p>
        </p:txBody>
      </p:sp>
      <p:cxnSp>
        <p:nvCxnSpPr>
          <p:cNvPr id="45" name="Straight Connector 44"/>
          <p:cNvCxnSpPr/>
          <p:nvPr/>
        </p:nvCxnSpPr>
        <p:spPr>
          <a:xfrm>
            <a:off x="142844" y="3009900"/>
            <a:ext cx="8676000" cy="1588"/>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33" name="Rectangle 6"/>
          <p:cNvSpPr>
            <a:spLocks noChangeArrowheads="1"/>
          </p:cNvSpPr>
          <p:nvPr/>
        </p:nvSpPr>
        <p:spPr bwMode="auto">
          <a:xfrm>
            <a:off x="2857488" y="3714752"/>
            <a:ext cx="6268260" cy="1157873"/>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a:t>
            </a:r>
            <a:r>
              <a:rPr lang="en-US" altLang="zh-CN" sz="2400" dirty="0">
                <a:solidFill>
                  <a:srgbClr val="000000"/>
                </a:solidFill>
                <a:latin typeface="Helvetica"/>
              </a:rPr>
              <a:t>talk about </a:t>
            </a:r>
            <a:r>
              <a:rPr lang="en-US" altLang="zh-CN" sz="2400" dirty="0" smtClean="0">
                <a:solidFill>
                  <a:srgbClr val="000000"/>
                </a:solidFill>
                <a:latin typeface="Helvetica"/>
              </a:rPr>
              <a:t>people’s pursuit of  beauty</a:t>
            </a:r>
            <a:endParaRPr lang="en-US" altLang="zh-CN" sz="2400" dirty="0">
              <a:solidFill>
                <a:srgbClr val="000000"/>
              </a:solidFill>
              <a:latin typeface="Helvetica"/>
            </a:endParaRPr>
          </a:p>
        </p:txBody>
      </p:sp>
      <p:grpSp>
        <p:nvGrpSpPr>
          <p:cNvPr id="32" name="组合 31"/>
          <p:cNvGrpSpPr/>
          <p:nvPr/>
        </p:nvGrpSpPr>
        <p:grpSpPr>
          <a:xfrm>
            <a:off x="2700338" y="4159250"/>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fully understand the text</a:t>
              </a:r>
              <a:endParaRPr lang="en-US" altLang="zh-CN" sz="2400" dirty="0">
                <a:solidFill>
                  <a:srgbClr val="000000"/>
                </a:solidFill>
                <a:latin typeface="Helvetica"/>
              </a:endParaRPr>
            </a:p>
          </p:txBody>
        </p:sp>
      </p:grpSp>
      <p:grpSp>
        <p:nvGrpSpPr>
          <p:cNvPr id="36" name="组合 35"/>
          <p:cNvGrpSpPr/>
          <p:nvPr/>
        </p:nvGrpSpPr>
        <p:grpSpPr>
          <a:xfrm>
            <a:off x="2699792" y="4656138"/>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143512"/>
            <a:ext cx="6444208" cy="830997"/>
            <a:chOff x="2699792" y="5143512"/>
            <a:chExt cx="6444208" cy="830997"/>
          </a:xfrm>
        </p:grpSpPr>
        <p:sp>
          <p:nvSpPr>
            <p:cNvPr id="35" name="TextBox 34"/>
            <p:cNvSpPr txBox="1"/>
            <p:nvPr/>
          </p:nvSpPr>
          <p:spPr>
            <a:xfrm>
              <a:off x="2856488" y="5143512"/>
              <a:ext cx="6287512" cy="830997"/>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skill of writing a comparison / contrast essay</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
        <p:nvSpPr>
          <p:cNvPr id="38" name="TextBox 37"/>
          <p:cNvSpPr txBox="1"/>
          <p:nvPr/>
        </p:nvSpPr>
        <p:spPr>
          <a:xfrm>
            <a:off x="1878013" y="911225"/>
            <a:ext cx="4891852" cy="738664"/>
          </a:xfrm>
          <a:prstGeom prst="rect">
            <a:avLst/>
          </a:prstGeom>
          <a:noFill/>
        </p:spPr>
        <p:txBody>
          <a:bodyPr wrap="none">
            <a:spAutoFit/>
          </a:bodyPr>
          <a:lstStyle/>
          <a:p>
            <a:pPr>
              <a:defRPr/>
            </a:pPr>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Secrets to beauty</a:t>
            </a:r>
            <a:endParaRPr lang="en-US" altLang="zh-CN"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p:txBody>
      </p:sp>
      <p:sp>
        <p:nvSpPr>
          <p:cNvPr id="39" name="椭圆 38"/>
          <p:cNvSpPr/>
          <p:nvPr/>
        </p:nvSpPr>
        <p:spPr bwMode="auto">
          <a:xfrm>
            <a:off x="2713026" y="3856042"/>
            <a:ext cx="144462" cy="144462"/>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spTree>
    <p:extLst>
      <p:ext uri="{BB962C8B-B14F-4D97-AF65-F5344CB8AC3E}">
        <p14:creationId xmlns="" xmlns:p14="http://schemas.microsoft.com/office/powerpoint/2010/main"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p:nvPr/>
        </p:nvGrpSpPr>
        <p:grpSpPr>
          <a:xfrm>
            <a:off x="428596" y="2204864"/>
            <a:ext cx="8352928" cy="3168352"/>
            <a:chOff x="428596" y="1582669"/>
            <a:chExt cx="8352928" cy="2994309"/>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596" y="1582669"/>
              <a:ext cx="8352928" cy="29943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4348" y="2059036"/>
              <a:ext cx="6143668" cy="2116806"/>
            </a:xfrm>
            <a:prstGeom prst="rect">
              <a:avLst/>
            </a:prstGeom>
            <a:noFill/>
          </p:spPr>
          <p:txBody>
            <a:bodyPr wrap="square" rtlCol="0">
              <a:spAutoFit/>
            </a:bodyPr>
            <a:lstStyle/>
            <a:p>
              <a:pPr>
                <a:lnSpc>
                  <a:spcPct val="150000"/>
                </a:lnSpc>
              </a:pPr>
              <a:r>
                <a:rPr lang="en-US" altLang="zh-CN" sz="2400" dirty="0" smtClean="0">
                  <a:solidFill>
                    <a:sysClr val="windowText" lastClr="000000"/>
                  </a:solidFill>
                  <a:latin typeface="Helvetica"/>
                  <a:ea typeface="方正舒体"/>
                </a:rPr>
                <a:t>This part is the conclusion, which restates the author’s view that there is no easy way for a man to answer a woman’s question of how she looks.</a:t>
              </a:r>
            </a:p>
          </p:txBody>
        </p:sp>
      </p:grpSp>
      <p:sp>
        <p:nvSpPr>
          <p:cNvPr id="41" name="TextBox 40"/>
          <p:cNvSpPr txBox="1">
            <a:spLocks noChangeArrowheads="1"/>
          </p:cNvSpPr>
          <p:nvPr/>
        </p:nvSpPr>
        <p:spPr bwMode="auto">
          <a:xfrm>
            <a:off x="1069486"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 — (Para. 11)</a:t>
            </a:r>
            <a:endParaRPr lang="en-US" altLang="zh-CN" sz="2400" b="1" dirty="0">
              <a:solidFill>
                <a:sysClr val="windowText" lastClr="000000"/>
              </a:solidFill>
              <a:latin typeface="Helvetica"/>
              <a:ea typeface="方正舒体"/>
            </a:endParaRPr>
          </a:p>
        </p:txBody>
      </p:sp>
      <p:pic>
        <p:nvPicPr>
          <p:cNvPr id="18" name="Picture 2" descr="H:\2015年修改\图片10.jpg"/>
          <p:cNvPicPr>
            <a:picLocks noChangeAspect="1" noChangeArrowheads="1"/>
          </p:cNvPicPr>
          <p:nvPr/>
        </p:nvPicPr>
        <p:blipFill>
          <a:blip r:embed="rId4" cstate="print"/>
          <a:srcRect/>
          <a:stretch>
            <a:fillRect/>
          </a:stretch>
        </p:blipFill>
        <p:spPr bwMode="auto">
          <a:xfrm>
            <a:off x="1" y="0"/>
            <a:ext cx="8072462" cy="1163637"/>
          </a:xfrm>
          <a:prstGeom prst="rect">
            <a:avLst/>
          </a:prstGeom>
          <a:noFill/>
        </p:spPr>
      </p:pic>
    </p:spTree>
    <p:extLst>
      <p:ext uri="{BB962C8B-B14F-4D97-AF65-F5344CB8AC3E}">
        <p14:creationId xmlns="" xmlns:p14="http://schemas.microsoft.com/office/powerpoint/2010/main" val="410235432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p:cNvPicPr>
            <a:picLocks noChangeAspect="1" noChangeArrowheads="1"/>
          </p:cNvPicPr>
          <p:nvPr/>
        </p:nvPicPr>
        <p:blipFill>
          <a:blip r:embed="rId3" cstate="print"/>
          <a:srcRect/>
          <a:stretch>
            <a:fillRect/>
          </a:stretch>
        </p:blipFill>
        <p:spPr bwMode="auto">
          <a:xfrm>
            <a:off x="385763" y="1285875"/>
            <a:ext cx="8650287" cy="5099050"/>
          </a:xfrm>
          <a:prstGeom prst="rect">
            <a:avLst/>
          </a:prstGeom>
          <a:noFill/>
          <a:ln w="9525">
            <a:noFill/>
            <a:miter lim="800000"/>
            <a:headEnd/>
            <a:tailEnd/>
          </a:ln>
        </p:spPr>
      </p:pic>
      <p:sp>
        <p:nvSpPr>
          <p:cNvPr id="98306" name="矩形 2"/>
          <p:cNvSpPr>
            <a:spLocks noChangeArrowheads="1"/>
          </p:cNvSpPr>
          <p:nvPr/>
        </p:nvSpPr>
        <p:spPr bwMode="auto">
          <a:xfrm>
            <a:off x="714348" y="1917222"/>
            <a:ext cx="6286500" cy="4154984"/>
          </a:xfrm>
          <a:prstGeom prst="rect">
            <a:avLst/>
          </a:prstGeom>
          <a:noFill/>
          <a:ln w="9525">
            <a:noFill/>
            <a:miter lim="800000"/>
            <a:headEnd/>
            <a:tailEnd/>
          </a:ln>
        </p:spPr>
        <p:txBody>
          <a:bodyPr wrap="square">
            <a:spAutoFit/>
          </a:bodyPr>
          <a:lstStyle/>
          <a:p>
            <a:pPr algn="just"/>
            <a:r>
              <a:rPr lang="en-US" altLang="zh-CN" sz="2400" dirty="0" smtClean="0">
                <a:latin typeface="Helvetica" pitchFamily="34" charset="0"/>
                <a:cs typeface="Helvetica" pitchFamily="34" charset="0"/>
              </a:rPr>
              <a:t>This text is a contrast essay. To find out why it is difficult for a man to answer when a woman asks him how she looks, the author discusses the differences between men and women. The author organizes the supporting details by using the point-by-point method. The specific “points” or criteria of contrast are how the two sexes perceive their own looks, what factors cause this difference, as well as how much care they pay to the details of appearance. </a:t>
            </a:r>
          </a:p>
        </p:txBody>
      </p:sp>
      <p:sp>
        <p:nvSpPr>
          <p:cNvPr id="12" name="矩形 11"/>
          <p:cNvSpPr/>
          <p:nvPr/>
        </p:nvSpPr>
        <p:spPr>
          <a:xfrm>
            <a:off x="4014788" y="681038"/>
            <a:ext cx="3986212" cy="461962"/>
          </a:xfrm>
          <a:prstGeom prst="rect">
            <a:avLst/>
          </a:prstGeom>
        </p:spPr>
        <p:txBody>
          <a:bodyPr>
            <a:spAutoFit/>
          </a:bodyPr>
          <a:lstStyle/>
          <a:p>
            <a:pPr eaLnBrk="0" fontAlgn="auto" hangingPunct="0">
              <a:spcBef>
                <a:spcPts val="0"/>
              </a:spcBef>
              <a:spcAft>
                <a:spcPts val="0"/>
              </a:spcAft>
              <a:defRPr/>
            </a:pPr>
            <a:r>
              <a:rPr lang="en-US" altLang="zh-CN" sz="2400" b="1" dirty="0">
                <a:solidFill>
                  <a:schemeClr val="accent6">
                    <a:lumMod val="75000"/>
                  </a:schemeClr>
                </a:solidFill>
                <a:latin typeface="Helvetica"/>
                <a:ea typeface="+mn-ea"/>
              </a:rPr>
              <a:t>Main </a:t>
            </a:r>
            <a:r>
              <a:rPr lang="en-US" altLang="zh-CN" sz="2400" b="1" dirty="0" smtClean="0">
                <a:solidFill>
                  <a:schemeClr val="accent6">
                    <a:lumMod val="75000"/>
                  </a:schemeClr>
                </a:solidFill>
                <a:latin typeface="Helvetica"/>
                <a:ea typeface="+mn-ea"/>
              </a:rPr>
              <a:t>Idea </a:t>
            </a:r>
            <a:r>
              <a:rPr lang="en-US" altLang="zh-CN" sz="2400" b="1" dirty="0">
                <a:solidFill>
                  <a:schemeClr val="accent6">
                    <a:lumMod val="75000"/>
                  </a:schemeClr>
                </a:solidFill>
                <a:latin typeface="Helvetica"/>
                <a:ea typeface="+mn-ea"/>
              </a:rPr>
              <a:t>of the </a:t>
            </a:r>
            <a:r>
              <a:rPr lang="en-US" altLang="zh-CN" sz="2400" b="1" dirty="0" smtClean="0">
                <a:solidFill>
                  <a:schemeClr val="accent6">
                    <a:lumMod val="75000"/>
                  </a:schemeClr>
                </a:solidFill>
                <a:latin typeface="Helvetica"/>
                <a:ea typeface="+mn-ea"/>
              </a:rPr>
              <a:t>Text</a:t>
            </a:r>
            <a:endParaRPr lang="en-US" altLang="zh-CN" sz="2400" b="1" dirty="0">
              <a:solidFill>
                <a:schemeClr val="accent6">
                  <a:lumMod val="75000"/>
                </a:schemeClr>
              </a:solidFill>
              <a:latin typeface="Helvetica"/>
              <a:ea typeface="+mn-ea"/>
            </a:endParaRPr>
          </a:p>
        </p:txBody>
      </p:sp>
      <p:pic>
        <p:nvPicPr>
          <p:cNvPr id="98313" name="Picture 2"/>
          <p:cNvPicPr>
            <a:picLocks noChangeAspect="1" noChangeArrowheads="1"/>
          </p:cNvPicPr>
          <p:nvPr/>
        </p:nvPicPr>
        <p:blipFill>
          <a:blip r:embed="rId4" cstate="print"/>
          <a:srcRect/>
          <a:stretch>
            <a:fillRect/>
          </a:stretch>
        </p:blipFill>
        <p:spPr bwMode="auto">
          <a:xfrm>
            <a:off x="-3175" y="63500"/>
            <a:ext cx="4070350" cy="1150938"/>
          </a:xfrm>
          <a:prstGeom prst="rect">
            <a:avLst/>
          </a:prstGeom>
          <a:noFill/>
          <a:ln w="9525">
            <a:noFill/>
            <a:miter lim="800000"/>
            <a:headEnd/>
            <a:tailEnd/>
          </a:ln>
        </p:spPr>
      </p:pic>
      <p:sp>
        <p:nvSpPr>
          <p:cNvPr id="15" name="TextBox 14"/>
          <p:cNvSpPr txBox="1"/>
          <p:nvPr/>
        </p:nvSpPr>
        <p:spPr>
          <a:xfrm>
            <a:off x="71438" y="6000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Main Idea &amp; Structure</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blinds(horizontal)">
                                      <p:cBhvr>
                                        <p:cTn id="7"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357290" y="2979431"/>
            <a:ext cx="6671094" cy="2177761"/>
          </a:xfrm>
          <a:prstGeom prst="roundRect">
            <a:avLst>
              <a:gd name="adj" fmla="val 16667"/>
            </a:avLst>
          </a:prstGeom>
          <a:ln w="38100">
            <a:headEnd/>
            <a:tailEnd/>
          </a:ln>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lstStyle/>
          <a:p>
            <a:pPr>
              <a:lnSpc>
                <a:spcPct val="150000"/>
              </a:lnSpc>
            </a:pPr>
            <a:r>
              <a:rPr lang="en-US" altLang="zh-CN" sz="2400" dirty="0" smtClean="0">
                <a:latin typeface="Helvetica" pitchFamily="34" charset="0"/>
                <a:cs typeface="Helvetica" pitchFamily="34" charset="0"/>
              </a:rPr>
              <a:t>When a woman asks a man how she looks, it is very hard for the man to answer. (</a:t>
            </a:r>
            <a:r>
              <a:rPr lang="en-US" altLang="zh-CN" sz="2400" dirty="0" err="1" smtClean="0">
                <a:latin typeface="Helvetica" pitchFamily="34" charset="0"/>
                <a:cs typeface="Helvetica" pitchFamily="34" charset="0"/>
              </a:rPr>
              <a:t>Paras</a:t>
            </a:r>
            <a:r>
              <a:rPr lang="en-US" altLang="zh-CN" sz="2400" dirty="0" smtClean="0">
                <a:latin typeface="Helvetica" pitchFamily="34" charset="0"/>
                <a:cs typeface="Helvetica" pitchFamily="34" charset="0"/>
              </a:rPr>
              <a:t>. 1-2)</a:t>
            </a:r>
            <a:endParaRPr lang="en-US" altLang="zh-CN" sz="2400" dirty="0">
              <a:latin typeface="Helvetica" pitchFamily="34" charset="0"/>
              <a:cs typeface="Helvetica" pitchFamily="34" charset="0"/>
            </a:endParaRPr>
          </a:p>
        </p:txBody>
      </p:sp>
      <p:sp>
        <p:nvSpPr>
          <p:cNvPr id="207878" name="Text Box 9"/>
          <p:cNvSpPr txBox="1">
            <a:spLocks noChangeArrowheads="1"/>
          </p:cNvSpPr>
          <p:nvPr/>
        </p:nvSpPr>
        <p:spPr bwMode="auto">
          <a:xfrm>
            <a:off x="2555776" y="1640791"/>
            <a:ext cx="4032448" cy="544830"/>
          </a:xfrm>
          <a:prstGeom prst="round2DiagRect">
            <a:avLst/>
          </a:prstGeom>
          <a:solidFill>
            <a:srgbClr val="FFC000"/>
          </a:solidFill>
          <a:ln w="9525">
            <a:noFill/>
            <a:miter lim="800000"/>
            <a:headEnd/>
            <a:tailEnd/>
          </a:ln>
          <a:effectLst>
            <a:reflection blurRad="6350" stA="52000" endA="300" endPos="35000" dir="5400000" sy="-100000" algn="bl" rotWithShape="0"/>
          </a:effectLst>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pic>
        <p:nvPicPr>
          <p:cNvPr id="55298"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7" name="Down Arrow 6"/>
          <p:cNvSpPr/>
          <p:nvPr/>
        </p:nvSpPr>
        <p:spPr>
          <a:xfrm>
            <a:off x="4355976" y="2291681"/>
            <a:ext cx="432048" cy="633263"/>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6" name="Text Box 9"/>
          <p:cNvSpPr txBox="1">
            <a:spLocks noChangeArrowheads="1"/>
          </p:cNvSpPr>
          <p:nvPr/>
        </p:nvSpPr>
        <p:spPr bwMode="auto">
          <a:xfrm>
            <a:off x="2683204" y="1556792"/>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7" name="Text Box 9"/>
          <p:cNvSpPr txBox="1">
            <a:spLocks noChangeArrowheads="1"/>
          </p:cNvSpPr>
          <p:nvPr/>
        </p:nvSpPr>
        <p:spPr bwMode="auto">
          <a:xfrm>
            <a:off x="1619673" y="2657520"/>
            <a:ext cx="6159510" cy="987504"/>
          </a:xfrm>
          <a:prstGeom prst="round2DiagRect">
            <a:avLst/>
          </a:prstGeom>
          <a:solidFill>
            <a:srgbClr val="FFC000"/>
          </a:solidFill>
          <a:ln w="9525">
            <a:noFill/>
            <a:miter lim="800000"/>
            <a:headEnd/>
            <a:tailEnd/>
          </a:ln>
          <a:effectLst>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 contrast between men and women on three points</a:t>
            </a:r>
            <a:endParaRPr lang="en-US" altLang="zh-CN" sz="2600" dirty="0">
              <a:latin typeface="Helvetica"/>
              <a:cs typeface="Arial" charset="0"/>
            </a:endParaRPr>
          </a:p>
        </p:txBody>
      </p:sp>
      <p:sp>
        <p:nvSpPr>
          <p:cNvPr id="27" name="Down Arrow 26"/>
          <p:cNvSpPr/>
          <p:nvPr/>
        </p:nvSpPr>
        <p:spPr>
          <a:xfrm>
            <a:off x="4367625" y="2159292"/>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Down Arrow 27"/>
          <p:cNvSpPr/>
          <p:nvPr/>
        </p:nvSpPr>
        <p:spPr>
          <a:xfrm>
            <a:off x="4367625" y="3665190"/>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占位符 26"/>
          <p:cNvSpPr txBox="1">
            <a:spLocks noChangeArrowheads="1"/>
          </p:cNvSpPr>
          <p:nvPr/>
        </p:nvSpPr>
        <p:spPr>
          <a:xfrm>
            <a:off x="467544" y="4221088"/>
            <a:ext cx="2148408" cy="1816621"/>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pPr algn="ctr"/>
            <a:r>
              <a:rPr lang="en-US" altLang="zh-CN" sz="2400" b="1" dirty="0" smtClean="0">
                <a:latin typeface="Helvetica" pitchFamily="34" charset="0"/>
                <a:cs typeface="Helvetica" pitchFamily="34" charset="0"/>
              </a:rPr>
              <a:t>Supporting view 1</a:t>
            </a:r>
            <a:endParaRPr lang="en-US" altLang="zh-CN" sz="2400" b="1" dirty="0" smtClean="0">
              <a:solidFill>
                <a:schemeClr val="dk1"/>
              </a:solidFill>
              <a:latin typeface="Helvetica" pitchFamily="34" charset="0"/>
              <a:cs typeface="Helvetica" pitchFamily="34" charset="0"/>
            </a:endParaRPr>
          </a:p>
        </p:txBody>
      </p:sp>
      <p:sp>
        <p:nvSpPr>
          <p:cNvPr id="10" name="文本占位符 26"/>
          <p:cNvSpPr txBox="1">
            <a:spLocks noChangeArrowheads="1"/>
          </p:cNvSpPr>
          <p:nvPr/>
        </p:nvSpPr>
        <p:spPr>
          <a:xfrm>
            <a:off x="3497796" y="4221088"/>
            <a:ext cx="2148408" cy="1816621"/>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pPr algn="ctr"/>
            <a:r>
              <a:rPr lang="en-US" altLang="zh-CN" sz="2400" b="1" dirty="0" smtClean="0">
                <a:latin typeface="Helvetica" pitchFamily="34" charset="0"/>
                <a:cs typeface="Helvetica" pitchFamily="34" charset="0"/>
              </a:rPr>
              <a:t>Supporting view 2</a:t>
            </a:r>
            <a:endParaRPr lang="en-US" altLang="zh-CN" sz="2400" b="1" dirty="0" smtClean="0">
              <a:solidFill>
                <a:schemeClr val="dk1"/>
              </a:solidFill>
              <a:latin typeface="Helvetica" pitchFamily="34" charset="0"/>
              <a:cs typeface="Helvetica" pitchFamily="34" charset="0"/>
            </a:endParaRPr>
          </a:p>
        </p:txBody>
      </p:sp>
      <p:sp>
        <p:nvSpPr>
          <p:cNvPr id="11" name="文本占位符 26"/>
          <p:cNvSpPr txBox="1">
            <a:spLocks noChangeArrowheads="1"/>
          </p:cNvSpPr>
          <p:nvPr/>
        </p:nvSpPr>
        <p:spPr>
          <a:xfrm>
            <a:off x="6445001" y="4221088"/>
            <a:ext cx="2148408" cy="1816621"/>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pPr algn="ctr"/>
            <a:r>
              <a:rPr lang="en-US" altLang="zh-CN" sz="2400" b="1" dirty="0" smtClean="0">
                <a:latin typeface="Helvetica" pitchFamily="34" charset="0"/>
                <a:cs typeface="Helvetica" pitchFamily="34" charset="0"/>
              </a:rPr>
              <a:t>Supporting view 3</a:t>
            </a:r>
            <a:endParaRPr lang="en-US" altLang="zh-CN" sz="2400" b="1" dirty="0" smtClean="0">
              <a:solidFill>
                <a:schemeClr val="dk1"/>
              </a:solidFill>
              <a:latin typeface="Helvetica" pitchFamily="34" charset="0"/>
              <a:cs typeface="Helvetica" pitchFamily="34" charset="0"/>
            </a:endParaRPr>
          </a:p>
        </p:txBody>
      </p:sp>
      <p:sp>
        <p:nvSpPr>
          <p:cNvPr id="12" name="文本占位符 26"/>
          <p:cNvSpPr txBox="1">
            <a:spLocks noChangeArrowheads="1"/>
          </p:cNvSpPr>
          <p:nvPr/>
        </p:nvSpPr>
        <p:spPr>
          <a:xfrm>
            <a:off x="467544" y="4221088"/>
            <a:ext cx="2215660" cy="2160241"/>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r>
              <a:rPr lang="en-US" altLang="zh-CN" sz="2400" dirty="0" smtClean="0">
                <a:latin typeface="Helvetica" pitchFamily="34" charset="0"/>
                <a:cs typeface="Helvetica" pitchFamily="34" charset="0"/>
              </a:rPr>
              <a:t>Men do not think of their looks in the same way as women do.</a:t>
            </a:r>
            <a:endParaRPr lang="en-US" altLang="zh-CN" sz="2400" b="1" dirty="0" smtClean="0">
              <a:solidFill>
                <a:schemeClr val="dk1"/>
              </a:solidFill>
              <a:latin typeface="Helvetica" pitchFamily="34" charset="0"/>
              <a:cs typeface="Helvetica" pitchFamily="34" charset="0"/>
            </a:endParaRPr>
          </a:p>
        </p:txBody>
      </p:sp>
      <p:sp>
        <p:nvSpPr>
          <p:cNvPr id="13" name="文本占位符 26"/>
          <p:cNvSpPr txBox="1">
            <a:spLocks noChangeArrowheads="1"/>
          </p:cNvSpPr>
          <p:nvPr/>
        </p:nvSpPr>
        <p:spPr>
          <a:xfrm>
            <a:off x="2793834" y="4221089"/>
            <a:ext cx="3456384" cy="2160240"/>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pPr>
              <a:lnSpc>
                <a:spcPct val="80000"/>
              </a:lnSpc>
            </a:pPr>
            <a:r>
              <a:rPr lang="en-US" altLang="zh-CN" sz="2400" dirty="0" smtClean="0">
                <a:latin typeface="Helvetica" pitchFamily="34" charset="0"/>
                <a:cs typeface="Helvetica" pitchFamily="34" charset="0"/>
              </a:rPr>
              <a:t>The differences between how women and men view their own looks are caused by complex</a:t>
            </a:r>
          </a:p>
          <a:p>
            <a:pPr>
              <a:lnSpc>
                <a:spcPct val="80000"/>
              </a:lnSpc>
            </a:pPr>
            <a:r>
              <a:rPr lang="en-US" altLang="zh-CN" sz="2400" dirty="0" smtClean="0">
                <a:latin typeface="Helvetica" pitchFamily="34" charset="0"/>
                <a:cs typeface="Helvetica" pitchFamily="34" charset="0"/>
              </a:rPr>
              <a:t>psychological and societal factors.</a:t>
            </a:r>
          </a:p>
        </p:txBody>
      </p:sp>
      <p:sp>
        <p:nvSpPr>
          <p:cNvPr id="14" name="文本占位符 26"/>
          <p:cNvSpPr txBox="1">
            <a:spLocks noChangeArrowheads="1"/>
          </p:cNvSpPr>
          <p:nvPr/>
        </p:nvSpPr>
        <p:spPr>
          <a:xfrm>
            <a:off x="6456040" y="4221088"/>
            <a:ext cx="2148408" cy="2160241"/>
          </a:xfrm>
          <a:prstGeom prst="roundRect">
            <a:avLst>
              <a:gd name="adj" fmla="val 16667"/>
            </a:avLst>
          </a:prstGeom>
          <a:solidFill>
            <a:schemeClr val="bg1"/>
          </a:solidFill>
          <a:ln w="28575" algn="ctr">
            <a:solidFill>
              <a:srgbClr val="FF9900"/>
            </a:solidFill>
            <a:round/>
          </a:ln>
          <a:effectLst/>
        </p:spPr>
        <p:txBody>
          <a:bodyPr vert="horz" lIns="91440" tIns="45720" rIns="91440" bIns="45720" rtlCol="0" anchor="ctr">
            <a:noAutofit/>
          </a:bodyPr>
          <a:lstStyle/>
          <a:p>
            <a:r>
              <a:rPr lang="en-US" altLang="zh-CN" sz="2400" dirty="0" smtClean="0">
                <a:latin typeface="Helvetica" pitchFamily="34" charset="0"/>
                <a:cs typeface="Helvetica" pitchFamily="34" charset="0"/>
              </a:rPr>
              <a:t>Differences in care for details in women’s appearance.</a:t>
            </a:r>
          </a:p>
        </p:txBody>
      </p:sp>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8"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noChangeArrowheads="1"/>
          </p:cNvSpPr>
          <p:nvPr>
            <p:ph type="body" idx="1"/>
          </p:nvPr>
        </p:nvSpPr>
        <p:spPr>
          <a:xfrm>
            <a:off x="827584" y="4572008"/>
            <a:ext cx="7246587" cy="1152127"/>
          </a:xfrm>
          <a:prstGeom prst="roundRect">
            <a:avLst>
              <a:gd name="adj" fmla="val 16667"/>
            </a:avLst>
          </a:prstGeom>
          <a:solidFill>
            <a:schemeClr val="bg1"/>
          </a:solidFill>
          <a:ln w="25400" algn="ctr">
            <a:solidFill>
              <a:srgbClr val="FFCC00"/>
            </a:solidFill>
            <a:round/>
          </a:ln>
          <a:effectLst>
            <a:glow rad="101600">
              <a:schemeClr val="accent6">
                <a:satMod val="175000"/>
                <a:alpha val="40000"/>
              </a:schemeClr>
            </a:glow>
          </a:effectLst>
        </p:spPr>
        <p:txBody>
          <a:bodyPr anchor="ctr" anchorCtr="0">
            <a:noAutofit/>
          </a:bodyPr>
          <a:lstStyle/>
          <a:p>
            <a:pPr>
              <a:buNone/>
            </a:pPr>
            <a:r>
              <a:rPr lang="en-US" altLang="zh-CN" sz="2400" dirty="0" smtClean="0">
                <a:latin typeface="Helvetica"/>
                <a:ea typeface="宋体" charset="-122"/>
                <a:cs typeface="Arial" charset="0"/>
              </a:rPr>
              <a:t>    There is no easy way for a man to answer a woman’s question of how she looks. (Para. 11)</a:t>
            </a:r>
          </a:p>
        </p:txBody>
      </p:sp>
      <p:pic>
        <p:nvPicPr>
          <p:cNvPr id="18"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19" name="Text Box 9"/>
          <p:cNvSpPr txBox="1">
            <a:spLocks noChangeArrowheads="1"/>
          </p:cNvSpPr>
          <p:nvPr/>
        </p:nvSpPr>
        <p:spPr bwMode="auto">
          <a:xfrm>
            <a:off x="2447764" y="1402472"/>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20" name="Text Box 9"/>
          <p:cNvSpPr txBox="1">
            <a:spLocks noChangeArrowheads="1"/>
          </p:cNvSpPr>
          <p:nvPr/>
        </p:nvSpPr>
        <p:spPr bwMode="auto">
          <a:xfrm>
            <a:off x="2447765" y="2410584"/>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a:t>
            </a:r>
          </a:p>
        </p:txBody>
      </p:sp>
      <p:sp>
        <p:nvSpPr>
          <p:cNvPr id="9" name="Text Box 9"/>
          <p:cNvSpPr txBox="1">
            <a:spLocks noChangeArrowheads="1"/>
          </p:cNvSpPr>
          <p:nvPr/>
        </p:nvSpPr>
        <p:spPr bwMode="auto">
          <a:xfrm>
            <a:off x="2447764" y="3455674"/>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sp>
        <p:nvSpPr>
          <p:cNvPr id="12" name="Down Arrow 11"/>
          <p:cNvSpPr/>
          <p:nvPr/>
        </p:nvSpPr>
        <p:spPr>
          <a:xfrm>
            <a:off x="4247964" y="193699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Down Arrow 12"/>
          <p:cNvSpPr/>
          <p:nvPr/>
        </p:nvSpPr>
        <p:spPr>
          <a:xfrm>
            <a:off x="4247964" y="3000372"/>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Down Arrow 13"/>
          <p:cNvSpPr/>
          <p:nvPr/>
        </p:nvSpPr>
        <p:spPr>
          <a:xfrm>
            <a:off x="4234853" y="4025230"/>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H:\2015年修改\图片11.jpg"/>
          <p:cNvPicPr>
            <a:picLocks noChangeAspect="1" noChangeArrowheads="1"/>
          </p:cNvPicPr>
          <p:nvPr/>
        </p:nvPicPr>
        <p:blipFill>
          <a:blip r:embed="rId2" cstate="print"/>
          <a:srcRect/>
          <a:stretch>
            <a:fillRect/>
          </a:stretch>
        </p:blipFill>
        <p:spPr bwMode="auto">
          <a:xfrm>
            <a:off x="-32" y="-24"/>
            <a:ext cx="7589837" cy="1163637"/>
          </a:xfrm>
          <a:prstGeom prst="rect">
            <a:avLst/>
          </a:prstGeom>
          <a:noFill/>
        </p:spPr>
      </p:pic>
      <p:sp>
        <p:nvSpPr>
          <p:cNvPr id="9" name="Text Box 9"/>
          <p:cNvSpPr txBox="1">
            <a:spLocks noChangeArrowheads="1"/>
          </p:cNvSpPr>
          <p:nvPr/>
        </p:nvSpPr>
        <p:spPr bwMode="auto">
          <a:xfrm>
            <a:off x="2434653" y="1876058"/>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Introduction</a:t>
            </a:r>
            <a:endParaRPr lang="en-US" altLang="zh-CN" sz="2600" dirty="0">
              <a:latin typeface="Helvetica"/>
              <a:cs typeface="Arial" charset="0"/>
            </a:endParaRPr>
          </a:p>
        </p:txBody>
      </p:sp>
      <p:sp>
        <p:nvSpPr>
          <p:cNvPr id="11" name="Text Box 9"/>
          <p:cNvSpPr txBox="1">
            <a:spLocks noChangeArrowheads="1"/>
          </p:cNvSpPr>
          <p:nvPr/>
        </p:nvSpPr>
        <p:spPr bwMode="auto">
          <a:xfrm>
            <a:off x="2434653" y="3316218"/>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Main body</a:t>
            </a:r>
          </a:p>
        </p:txBody>
      </p:sp>
      <p:sp>
        <p:nvSpPr>
          <p:cNvPr id="12" name="Text Box 9"/>
          <p:cNvSpPr txBox="1">
            <a:spLocks noChangeArrowheads="1"/>
          </p:cNvSpPr>
          <p:nvPr/>
        </p:nvSpPr>
        <p:spPr bwMode="auto">
          <a:xfrm>
            <a:off x="2434653" y="4756378"/>
            <a:ext cx="4032448" cy="544830"/>
          </a:xfrm>
          <a:prstGeom prst="round2DiagRect">
            <a:avLst/>
          </a:prstGeom>
          <a:solidFill>
            <a:srgbClr val="FFC000"/>
          </a:solidFill>
          <a:ln w="9525">
            <a:noFill/>
            <a:miter lim="800000"/>
            <a:headEnd/>
            <a:tailEnd/>
          </a:ln>
          <a:effectLst>
            <a:innerShdw blurRad="63500" dist="50800" dir="10800000">
              <a:prstClr val="black">
                <a:alpha val="50000"/>
              </a:prstClr>
            </a:innerShdw>
            <a:reflection blurRad="6350" stA="52000" endA="300" endPos="35000" dir="5400000" sy="-100000" algn="bl" rotWithShape="0"/>
          </a:effectLst>
          <a:scene3d>
            <a:camera prst="obliqueTopLeft"/>
            <a:lightRig rig="glow" dir="t"/>
          </a:scene3d>
          <a:sp3d prstMaterial="plastic">
            <a:bevelB prst="slope"/>
          </a:sp3d>
        </p:spPr>
        <p:txBody>
          <a:bodyPr wrap="square">
            <a:spAutoFit/>
          </a:bodyPr>
          <a:lstStyle/>
          <a:p>
            <a:pPr algn="ctr"/>
            <a:r>
              <a:rPr lang="en-US" altLang="zh-CN" sz="2600" dirty="0" smtClean="0">
                <a:latin typeface="Helvetica"/>
                <a:cs typeface="Arial" charset="0"/>
              </a:rPr>
              <a:t>Conclusion </a:t>
            </a:r>
            <a:endParaRPr lang="en-US" altLang="zh-CN" sz="2600" dirty="0">
              <a:latin typeface="Helvetica"/>
              <a:cs typeface="Arial" charset="0"/>
            </a:endParaRPr>
          </a:p>
        </p:txBody>
      </p:sp>
      <p:sp>
        <p:nvSpPr>
          <p:cNvPr id="13" name="Down Arrow 12"/>
          <p:cNvSpPr/>
          <p:nvPr/>
        </p:nvSpPr>
        <p:spPr>
          <a:xfrm>
            <a:off x="4234853" y="262660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Down Arrow 14"/>
          <p:cNvSpPr/>
          <p:nvPr/>
        </p:nvSpPr>
        <p:spPr>
          <a:xfrm>
            <a:off x="4282828" y="4066768"/>
            <a:ext cx="432048" cy="483890"/>
          </a:xfrm>
          <a:prstGeom prst="down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6095582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l="3430" r="2899"/>
          <a:stretch>
            <a:fillRect/>
          </a:stretch>
        </p:blipFill>
        <p:spPr bwMode="auto">
          <a:xfrm>
            <a:off x="0" y="785794"/>
            <a:ext cx="9144000" cy="6195591"/>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571472" y="1603940"/>
            <a:ext cx="6609287" cy="4539704"/>
          </a:xfrm>
          <a:prstGeom prst="rect">
            <a:avLst/>
          </a:prstGeom>
        </p:spPr>
        <p:txBody>
          <a:bodyPr wrap="square">
            <a:spAutoFit/>
          </a:bodyPr>
          <a:lstStyle/>
          <a:p>
            <a:pPr algn="just">
              <a:spcBef>
                <a:spcPts val="600"/>
              </a:spcBef>
            </a:pPr>
            <a:r>
              <a:rPr kumimoji="1" lang="en-US" altLang="zh-CN" sz="2500" b="1" dirty="0" smtClean="0">
                <a:solidFill>
                  <a:srgbClr val="0070C0"/>
                </a:solidFill>
                <a:latin typeface="Helvetica"/>
              </a:rPr>
              <a:t>The confusing pursuit of beauty      </a:t>
            </a:r>
          </a:p>
          <a:p>
            <a:pPr algn="just"/>
            <a:r>
              <a:rPr kumimoji="1" lang="en-US" altLang="zh-CN" sz="2400" dirty="0" smtClean="0">
                <a:latin typeface="Helvetica"/>
              </a:rPr>
              <a:t>     When a woman asks a man how she looks, it is very difficult for him to ___________ the right answer.</a:t>
            </a:r>
          </a:p>
          <a:p>
            <a:pPr algn="just"/>
            <a:r>
              <a:rPr kumimoji="1" lang="en-US" altLang="zh-CN" sz="2400" dirty="0" smtClean="0">
                <a:latin typeface="Helvetica"/>
              </a:rPr>
              <a:t>     Men do not think of their looks in the same way as women do. They ________ an opinion and like to think of themselves as average-looking. They don’t __________________ to their looks. However, women tend to think their appearance is “not good enough”. They would _______ the smallest imperfections in their bodies.  </a:t>
            </a:r>
          </a:p>
        </p:txBody>
      </p:sp>
      <p:sp>
        <p:nvSpPr>
          <p:cNvPr id="13" name="Text Box 50"/>
          <p:cNvSpPr txBox="1">
            <a:spLocks noChangeArrowheads="1"/>
          </p:cNvSpPr>
          <p:nvPr/>
        </p:nvSpPr>
        <p:spPr bwMode="auto">
          <a:xfrm>
            <a:off x="4611065" y="2397949"/>
            <a:ext cx="246126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come up with</a:t>
            </a:r>
          </a:p>
        </p:txBody>
      </p:sp>
      <p:sp>
        <p:nvSpPr>
          <p:cNvPr id="14" name="Text Box 50"/>
          <p:cNvSpPr txBox="1">
            <a:spLocks noChangeArrowheads="1"/>
          </p:cNvSpPr>
          <p:nvPr/>
        </p:nvSpPr>
        <p:spPr bwMode="auto">
          <a:xfrm>
            <a:off x="3578418" y="4214818"/>
            <a:ext cx="2993846"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kumimoji="1" lang="en-US" altLang="zh-CN" sz="2400" b="1" dirty="0" smtClean="0">
                <a:solidFill>
                  <a:srgbClr val="0070C0"/>
                </a:solidFill>
                <a:latin typeface="Helvetica"/>
              </a:rPr>
              <a:t>affix much value to</a:t>
            </a:r>
          </a:p>
        </p:txBody>
      </p:sp>
      <p:sp>
        <p:nvSpPr>
          <p:cNvPr id="15" name="Text Box 50"/>
          <p:cNvSpPr txBox="1">
            <a:spLocks noChangeArrowheads="1"/>
          </p:cNvSpPr>
          <p:nvPr/>
        </p:nvSpPr>
        <p:spPr bwMode="auto">
          <a:xfrm rot="10800000" flipV="1">
            <a:off x="4357687" y="3513569"/>
            <a:ext cx="17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stick to</a:t>
            </a:r>
            <a:endParaRPr kumimoji="1" lang="en-US" altLang="zh-CN" sz="2400" b="1" dirty="0">
              <a:solidFill>
                <a:srgbClr val="0070C0"/>
              </a:solidFill>
              <a:latin typeface="Helvetica"/>
            </a:endParaRPr>
          </a:p>
        </p:txBody>
      </p:sp>
      <p:sp>
        <p:nvSpPr>
          <p:cNvPr id="21" name="右箭头 20">
            <a:hlinkClick r:id="" action="ppaction://hlinkshowjump?jump=nextslide"/>
          </p:cNvPr>
          <p:cNvSpPr/>
          <p:nvPr/>
        </p:nvSpPr>
        <p:spPr>
          <a:xfrm>
            <a:off x="5843634" y="59492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56322" name="Picture 2" descr="H:\2015年修改\图片12.jpg"/>
          <p:cNvPicPr>
            <a:picLocks noChangeAspect="1" noChangeArrowheads="1"/>
          </p:cNvPicPr>
          <p:nvPr/>
        </p:nvPicPr>
        <p:blipFill>
          <a:blip r:embed="rId4" cstate="print"/>
          <a:srcRect/>
          <a:stretch>
            <a:fillRect/>
          </a:stretch>
        </p:blipFill>
        <p:spPr bwMode="auto">
          <a:xfrm>
            <a:off x="-32" y="-24"/>
            <a:ext cx="7662863" cy="1163637"/>
          </a:xfrm>
          <a:prstGeom prst="rect">
            <a:avLst/>
          </a:prstGeom>
          <a:noFill/>
        </p:spPr>
      </p:pic>
      <p:sp>
        <p:nvSpPr>
          <p:cNvPr id="16" name="Text Box 50"/>
          <p:cNvSpPr txBox="1">
            <a:spLocks noChangeArrowheads="1"/>
          </p:cNvSpPr>
          <p:nvPr/>
        </p:nvSpPr>
        <p:spPr bwMode="auto">
          <a:xfrm rot="10800000" flipV="1">
            <a:off x="642910" y="5274246"/>
            <a:ext cx="178595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magnify</a:t>
            </a:r>
          </a:p>
        </p:txBody>
      </p:sp>
    </p:spTree>
    <p:extLst>
      <p:ext uri="{BB962C8B-B14F-4D97-AF65-F5344CB8AC3E}">
        <p14:creationId xmlns="" xmlns:p14="http://schemas.microsoft.com/office/powerpoint/2010/main"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21" grpId="0" animBg="1"/>
      <p:bldP spid="1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l="2256" r="1504"/>
          <a:stretch>
            <a:fillRect/>
          </a:stretch>
        </p:blipFill>
        <p:spPr bwMode="auto">
          <a:xfrm>
            <a:off x="-32" y="1000108"/>
            <a:ext cx="9144032" cy="5857892"/>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7979572"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767289" y="1678625"/>
            <a:ext cx="6574545" cy="4524315"/>
          </a:xfrm>
          <a:prstGeom prst="rect">
            <a:avLst/>
          </a:prstGeom>
        </p:spPr>
        <p:txBody>
          <a:bodyPr wrap="square">
            <a:spAutoFit/>
          </a:bodyPr>
          <a:lstStyle/>
          <a:p>
            <a:pPr algn="just"/>
            <a:r>
              <a:rPr kumimoji="1" lang="en-US" altLang="zh-CN" sz="2400" dirty="0" smtClean="0">
                <a:latin typeface="Helvetica"/>
              </a:rPr>
              <a:t>The differences between how men and women view their own looks are caused by complex ____________ and societal factors. First, men and women have different childhood experiences with toys. Girls’ dolls have slim figures whose physical measurements are _________ for living human beings to achieve while boys’ toys are weird-looking. Second, beauty industry exerts different influences on them. Women are _________ that they must buy the newest beauty products and _____ them carefully, </a:t>
            </a:r>
            <a:endParaRPr kumimoji="1" lang="zh-CN" altLang="en-US" sz="2400" dirty="0" smtClean="0">
              <a:latin typeface="Helvetica"/>
            </a:endParaRPr>
          </a:p>
        </p:txBody>
      </p:sp>
      <p:sp>
        <p:nvSpPr>
          <p:cNvPr id="31" name="右箭头 30">
            <a:hlinkClick r:id="" action="ppaction://hlinkshowjump?jump=nextslide"/>
          </p:cNvPr>
          <p:cNvSpPr/>
          <p:nvPr/>
        </p:nvSpPr>
        <p:spPr>
          <a:xfrm>
            <a:off x="5843634" y="619917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12.jpg"/>
          <p:cNvPicPr>
            <a:picLocks noChangeAspect="1" noChangeArrowheads="1"/>
          </p:cNvPicPr>
          <p:nvPr/>
        </p:nvPicPr>
        <p:blipFill>
          <a:blip r:embed="rId4" cstate="print"/>
          <a:srcRect/>
          <a:stretch>
            <a:fillRect/>
          </a:stretch>
        </p:blipFill>
        <p:spPr bwMode="auto">
          <a:xfrm>
            <a:off x="-32" y="0"/>
            <a:ext cx="7662863" cy="1163637"/>
          </a:xfrm>
          <a:prstGeom prst="rect">
            <a:avLst/>
          </a:prstGeom>
          <a:noFill/>
        </p:spPr>
      </p:pic>
      <p:sp>
        <p:nvSpPr>
          <p:cNvPr id="16" name="Text Box 50"/>
          <p:cNvSpPr txBox="1">
            <a:spLocks noChangeArrowheads="1"/>
          </p:cNvSpPr>
          <p:nvPr/>
        </p:nvSpPr>
        <p:spPr bwMode="auto">
          <a:xfrm rot="10800000" flipV="1">
            <a:off x="841264" y="2428868"/>
            <a:ext cx="215910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psychological</a:t>
            </a:r>
            <a:endParaRPr kumimoji="1" lang="en-US" altLang="zh-CN" sz="2400" b="1" dirty="0">
              <a:solidFill>
                <a:srgbClr val="0070C0"/>
              </a:solidFill>
              <a:latin typeface="Helvetica"/>
              <a:ea typeface="宋体" pitchFamily="2" charset="-122"/>
            </a:endParaRPr>
          </a:p>
        </p:txBody>
      </p:sp>
      <p:sp>
        <p:nvSpPr>
          <p:cNvPr id="21" name="Text Box 50"/>
          <p:cNvSpPr txBox="1">
            <a:spLocks noChangeArrowheads="1"/>
          </p:cNvSpPr>
          <p:nvPr/>
        </p:nvSpPr>
        <p:spPr bwMode="auto">
          <a:xfrm>
            <a:off x="857224" y="3916924"/>
            <a:ext cx="230962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impossible</a:t>
            </a:r>
            <a:endParaRPr kumimoji="1" lang="en-US" altLang="zh-CN" sz="2400" b="1" dirty="0">
              <a:solidFill>
                <a:srgbClr val="0070C0"/>
              </a:solidFill>
              <a:latin typeface="Helvetica"/>
              <a:ea typeface="宋体" pitchFamily="2" charset="-122"/>
            </a:endParaRPr>
          </a:p>
        </p:txBody>
      </p:sp>
      <p:sp>
        <p:nvSpPr>
          <p:cNvPr id="23" name="Text Box 50"/>
          <p:cNvSpPr txBox="1">
            <a:spLocks noChangeArrowheads="1"/>
          </p:cNvSpPr>
          <p:nvPr/>
        </p:nvSpPr>
        <p:spPr bwMode="auto">
          <a:xfrm rot="10800000" flipV="1">
            <a:off x="3546547" y="4988493"/>
            <a:ext cx="188270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convinced</a:t>
            </a:r>
            <a:endParaRPr kumimoji="1" lang="en-US" altLang="zh-CN" sz="2400" b="1" dirty="0">
              <a:solidFill>
                <a:srgbClr val="0070C0"/>
              </a:solidFill>
              <a:latin typeface="Helvetica"/>
              <a:ea typeface="宋体" pitchFamily="2" charset="-122"/>
            </a:endParaRPr>
          </a:p>
        </p:txBody>
      </p:sp>
      <p:sp>
        <p:nvSpPr>
          <p:cNvPr id="17" name="Text Box 50"/>
          <p:cNvSpPr txBox="1">
            <a:spLocks noChangeArrowheads="1"/>
          </p:cNvSpPr>
          <p:nvPr/>
        </p:nvSpPr>
        <p:spPr bwMode="auto">
          <a:xfrm rot="10800000" flipV="1">
            <a:off x="6445634" y="5357826"/>
            <a:ext cx="1055324"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apply</a:t>
            </a:r>
            <a:endParaRPr kumimoji="1" lang="en-US" altLang="zh-CN" sz="2400" b="1" dirty="0">
              <a:solidFill>
                <a:srgbClr val="0070C0"/>
              </a:solidFill>
              <a:latin typeface="Helvetica"/>
              <a:ea typeface="宋体" pitchFamily="2" charset="-122"/>
            </a:endParaRPr>
          </a:p>
        </p:txBody>
      </p:sp>
    </p:spTree>
    <p:extLst>
      <p:ext uri="{BB962C8B-B14F-4D97-AF65-F5344CB8AC3E}">
        <p14:creationId xmlns="" xmlns:p14="http://schemas.microsoft.com/office/powerpoint/2010/main"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6" grpId="0" autoUpdateAnimBg="0"/>
      <p:bldP spid="21" grpId="0" autoUpdateAnimBg="0"/>
      <p:bldP spid="23" grpId="0" autoUpdateAnimBg="0"/>
      <p:bldP spid="1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5"/>
          <p:cNvPicPr>
            <a:picLocks noChangeAspect="1" noChangeArrowheads="1"/>
          </p:cNvPicPr>
          <p:nvPr/>
        </p:nvPicPr>
        <p:blipFill>
          <a:blip r:embed="rId3" cstate="print"/>
          <a:srcRect l="2290"/>
          <a:stretch>
            <a:fillRect/>
          </a:stretch>
        </p:blipFill>
        <p:spPr bwMode="auto">
          <a:xfrm>
            <a:off x="-32" y="1142984"/>
            <a:ext cx="9144032" cy="6143668"/>
          </a:xfrm>
          <a:prstGeom prst="rect">
            <a:avLst/>
          </a:prstGeom>
          <a:noFill/>
          <a:ln w="9525" algn="ctr">
            <a:noFill/>
            <a:miter lim="800000"/>
            <a:headEnd/>
            <a:tailEnd/>
          </a:ln>
        </p:spPr>
      </p:pic>
      <p:sp>
        <p:nvSpPr>
          <p:cNvPr id="162818" name="TextBox 19"/>
          <p:cNvSpPr txBox="1">
            <a:spLocks noChangeArrowheads="1"/>
          </p:cNvSpPr>
          <p:nvPr/>
        </p:nvSpPr>
        <p:spPr bwMode="auto">
          <a:xfrm>
            <a:off x="1861584" y="1571612"/>
            <a:ext cx="1800225" cy="461665"/>
          </a:xfrm>
          <a:prstGeom prst="rect">
            <a:avLst/>
          </a:prstGeom>
          <a:noFill/>
          <a:ln w="9525">
            <a:noFill/>
            <a:miter lim="800000"/>
            <a:headEnd/>
            <a:tailEnd/>
          </a:ln>
        </p:spPr>
        <p:txBody>
          <a:bodyPr>
            <a:spAutoFit/>
          </a:bodyPr>
          <a:lstStyle/>
          <a:p>
            <a:endParaRPr lang="zh-CN" altLang="en-US" sz="2400" b="1" dirty="0">
              <a:latin typeface="Helvetica"/>
              <a:ea typeface="Helvetica Neue"/>
              <a:cs typeface="Helvetica Neue"/>
            </a:endParaRPr>
          </a:p>
        </p:txBody>
      </p:sp>
      <p:sp>
        <p:nvSpPr>
          <p:cNvPr id="11" name="Rectangle 10"/>
          <p:cNvSpPr/>
          <p:nvPr/>
        </p:nvSpPr>
        <p:spPr>
          <a:xfrm>
            <a:off x="642910" y="20719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20" name="矩形 19"/>
          <p:cNvSpPr/>
          <p:nvPr/>
        </p:nvSpPr>
        <p:spPr>
          <a:xfrm>
            <a:off x="807064" y="2107253"/>
            <a:ext cx="6336704" cy="4154984"/>
          </a:xfrm>
          <a:prstGeom prst="rect">
            <a:avLst/>
          </a:prstGeom>
        </p:spPr>
        <p:txBody>
          <a:bodyPr wrap="square">
            <a:spAutoFit/>
          </a:bodyPr>
          <a:lstStyle/>
          <a:p>
            <a:pPr algn="just"/>
            <a:r>
              <a:rPr kumimoji="1" lang="en-US" altLang="zh-CN" sz="2400" dirty="0" smtClean="0">
                <a:latin typeface="Helvetica"/>
              </a:rPr>
              <a:t>whereas men are not influenced; they don’t face the societal _____ purely on physical beauty. Men and women also have differences in care for details in women’s appearance. Men _________________ the details, but women spend great efforts on details of appearance only to _______ themselves to criticisms by other women.</a:t>
            </a:r>
          </a:p>
          <a:p>
            <a:pPr algn="just"/>
            <a:r>
              <a:rPr kumimoji="1" lang="en-US" altLang="zh-CN" sz="2400" dirty="0" smtClean="0">
                <a:latin typeface="Helvetica"/>
              </a:rPr>
              <a:t>      Anyway, to get back to my _______ point: There is no easy way for a man to answer a woman’s question of how she looks.</a:t>
            </a:r>
          </a:p>
        </p:txBody>
      </p:sp>
      <p:sp>
        <p:nvSpPr>
          <p:cNvPr id="24" name="Text Box 50"/>
          <p:cNvSpPr txBox="1">
            <a:spLocks noChangeArrowheads="1"/>
          </p:cNvSpPr>
          <p:nvPr/>
        </p:nvSpPr>
        <p:spPr bwMode="auto">
          <a:xfrm rot="10800000" flipV="1">
            <a:off x="3428992" y="2559601"/>
            <a:ext cx="1113910"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focus</a:t>
            </a:r>
            <a:endParaRPr kumimoji="1" lang="en-US" altLang="zh-CN" sz="2400" b="1" dirty="0" smtClean="0">
              <a:solidFill>
                <a:srgbClr val="0070C0"/>
              </a:solidFill>
              <a:latin typeface="Helvetica"/>
              <a:ea typeface="宋体" pitchFamily="2" charset="-122"/>
            </a:endParaRPr>
          </a:p>
        </p:txBody>
      </p:sp>
      <p:sp>
        <p:nvSpPr>
          <p:cNvPr id="25" name="Text Box 50"/>
          <p:cNvSpPr txBox="1">
            <a:spLocks noChangeArrowheads="1"/>
          </p:cNvSpPr>
          <p:nvPr/>
        </p:nvSpPr>
        <p:spPr bwMode="auto">
          <a:xfrm rot="10800000" flipV="1">
            <a:off x="3666032" y="3635700"/>
            <a:ext cx="2906232"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dirty="0" smtClean="0">
                <a:solidFill>
                  <a:srgbClr val="0070C0"/>
                </a:solidFill>
                <a:latin typeface="Helvetica"/>
              </a:rPr>
              <a:t> </a:t>
            </a:r>
            <a:r>
              <a:rPr kumimoji="1" lang="en-US" altLang="zh-CN" sz="2400" b="1" dirty="0" smtClean="0">
                <a:solidFill>
                  <a:srgbClr val="0070C0"/>
                </a:solidFill>
                <a:latin typeface="Helvetica"/>
              </a:rPr>
              <a:t>take no notice of</a:t>
            </a:r>
            <a:endParaRPr kumimoji="1" lang="en-US" altLang="zh-CN" sz="2400" b="1" dirty="0">
              <a:solidFill>
                <a:srgbClr val="0070C0"/>
              </a:solidFill>
              <a:latin typeface="Helvetica"/>
              <a:ea typeface="宋体" pitchFamily="2" charset="-122"/>
            </a:endParaRPr>
          </a:p>
        </p:txBody>
      </p:sp>
      <p:sp>
        <p:nvSpPr>
          <p:cNvPr id="26" name="Text Box 50"/>
          <p:cNvSpPr txBox="1">
            <a:spLocks noChangeArrowheads="1"/>
          </p:cNvSpPr>
          <p:nvPr/>
        </p:nvSpPr>
        <p:spPr bwMode="auto">
          <a:xfrm rot="10800000" flipV="1">
            <a:off x="5929323" y="4352394"/>
            <a:ext cx="119060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expose</a:t>
            </a:r>
            <a:endParaRPr kumimoji="1" lang="en-US" altLang="zh-CN" sz="2400" b="1" dirty="0">
              <a:solidFill>
                <a:srgbClr val="0070C0"/>
              </a:solidFill>
              <a:latin typeface="Helvetica"/>
              <a:ea typeface="宋体" pitchFamily="2" charset="-122"/>
            </a:endParaRPr>
          </a:p>
        </p:txBody>
      </p:sp>
      <p:sp>
        <p:nvSpPr>
          <p:cNvPr id="27" name="Text Box 50"/>
          <p:cNvSpPr txBox="1">
            <a:spLocks noChangeArrowheads="1"/>
          </p:cNvSpPr>
          <p:nvPr/>
        </p:nvSpPr>
        <p:spPr bwMode="auto">
          <a:xfrm>
            <a:off x="5072066" y="5107367"/>
            <a:ext cx="157163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smtClean="0">
                <a:solidFill>
                  <a:srgbClr val="0070C0"/>
                </a:solidFill>
                <a:latin typeface="Helvetica"/>
              </a:rPr>
              <a:t>original</a:t>
            </a:r>
            <a:endParaRPr kumimoji="1" lang="en-US" altLang="zh-CN" sz="2400" b="1" dirty="0">
              <a:solidFill>
                <a:srgbClr val="0070C0"/>
              </a:solidFill>
              <a:latin typeface="Helvetica"/>
              <a:ea typeface="宋体" pitchFamily="2" charset="-122"/>
            </a:endParaRPr>
          </a:p>
        </p:txBody>
      </p:sp>
      <p:pic>
        <p:nvPicPr>
          <p:cNvPr id="22" name="Picture 2" descr="H:\2015年修改\图片12.jpg"/>
          <p:cNvPicPr>
            <a:picLocks noChangeAspect="1" noChangeArrowheads="1"/>
          </p:cNvPicPr>
          <p:nvPr/>
        </p:nvPicPr>
        <p:blipFill>
          <a:blip r:embed="rId4" cstate="print"/>
          <a:srcRect/>
          <a:stretch>
            <a:fillRect/>
          </a:stretch>
        </p:blipFill>
        <p:spPr bwMode="auto">
          <a:xfrm>
            <a:off x="-32" y="0"/>
            <a:ext cx="7662863" cy="1163637"/>
          </a:xfrm>
          <a:prstGeom prst="rect">
            <a:avLst/>
          </a:prstGeom>
          <a:noFill/>
        </p:spPr>
      </p:pic>
      <p:pic>
        <p:nvPicPr>
          <p:cNvPr id="12"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58214" y="5803409"/>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32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323528" y="1357298"/>
          <a:ext cx="8535864" cy="4419600"/>
        </p:xfrm>
        <a:graphic>
          <a:graphicData uri="http://schemas.openxmlformats.org/drawingml/2006/table">
            <a:tbl>
              <a:tblPr firstRow="1" bandRow="1">
                <a:tableStyleId>{93296810-A885-4BE3-A3E7-6D5BEEA58F35}</a:tableStyleId>
              </a:tblPr>
              <a:tblGrid>
                <a:gridCol w="5079480"/>
                <a:gridCol w="3456384"/>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1. </a:t>
                      </a:r>
                      <a:r>
                        <a:rPr lang="en-US" altLang="zh-CN" sz="2800" kern="1200" dirty="0" smtClean="0">
                          <a:solidFill>
                            <a:schemeClr val="dk1"/>
                          </a:solidFill>
                          <a:latin typeface="Helvetica"/>
                          <a:ea typeface="+mn-ea"/>
                          <a:cs typeface="+mn-cs"/>
                        </a:rPr>
                        <a:t>affix value to </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认为</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有价值</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2. live up to</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不辜负；符合</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3. complete with</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包括，连同，齐备的</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4. adhere to </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遵守；拥护；坚信</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5. in hopes of</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怀有</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的希望</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6. reach out to</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请求</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的帮助</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7. become/be obsessed with</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（变得）对</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迷恋</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8. voice an</a:t>
                      </a:r>
                      <a:r>
                        <a:rPr lang="en-US" altLang="zh-CN" sz="2600" kern="1200" baseline="0" dirty="0" smtClean="0">
                          <a:solidFill>
                            <a:schemeClr val="dk1"/>
                          </a:solidFill>
                          <a:latin typeface="Helvetica"/>
                          <a:ea typeface="+mn-ea"/>
                          <a:cs typeface="+mn-cs"/>
                        </a:rPr>
                        <a:t> </a:t>
                      </a:r>
                      <a:r>
                        <a:rPr lang="en-US" altLang="zh-CN" sz="2600" kern="1200" dirty="0" smtClean="0">
                          <a:solidFill>
                            <a:schemeClr val="dk1"/>
                          </a:solidFill>
                          <a:latin typeface="Helvetica"/>
                          <a:ea typeface="+mn-ea"/>
                          <a:cs typeface="+mn-cs"/>
                        </a:rPr>
                        <a:t>opinion on</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表达对</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的看法</a:t>
                      </a:r>
                      <a:endParaRPr lang="zh-CN" altLang="en-US" sz="2400" b="0" kern="1200" dirty="0">
                        <a:solidFill>
                          <a:schemeClr val="dk1"/>
                        </a:solidFill>
                        <a:latin typeface="华文楷体" pitchFamily="2" charset="-122"/>
                        <a:ea typeface="华文楷体" pitchFamily="2" charset="-122"/>
                        <a:cs typeface="+mn-cs"/>
                      </a:endParaRPr>
                    </a:p>
                  </a:txBody>
                  <a:tcPr/>
                </a:tc>
              </a:tr>
            </a:tbl>
          </a:graphicData>
        </a:graphic>
      </p:graphicFrame>
      <p:pic>
        <p:nvPicPr>
          <p:cNvPr id="57347"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24"/>
            <a:ext cx="9144000" cy="5399331"/>
            <a:chOff x="0" y="-24"/>
            <a:chExt cx="9144000" cy="5399331"/>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38254"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33"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38257"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pic>
          <p:nvPicPr>
            <p:cNvPr id="18" name="Picture 6"/>
            <p:cNvPicPr>
              <a:picLocks noChangeAspect="1" noChangeArrowheads="1"/>
            </p:cNvPicPr>
            <p:nvPr/>
          </p:nvPicPr>
          <p:blipFill>
            <a:blip r:embed="rId3" cstate="print"/>
            <a:srcRect/>
            <a:stretch>
              <a:fillRect/>
            </a:stretch>
          </p:blipFill>
          <p:spPr bwMode="auto">
            <a:xfrm>
              <a:off x="611559" y="4752976"/>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611559" y="4032250"/>
              <a:ext cx="3603250" cy="626188"/>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357563"/>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640781" y="2780928"/>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386949" y="3478213"/>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424756" y="4119563"/>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424757" y="4752976"/>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sp>
        <p:nvSpPr>
          <p:cNvPr id="26" name="TextBox 25"/>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pic>
        <p:nvPicPr>
          <p:cNvPr id="30" name="图片 29" descr="新标准大学英语（第三版）读写教程4 80119176.jpg"/>
          <p:cNvPicPr>
            <a:picLocks noChangeAspect="1"/>
          </p:cNvPicPr>
          <p:nvPr/>
        </p:nvPicPr>
        <p:blipFill>
          <a:blip r:embed="rId13" cstate="print"/>
          <a:stretch>
            <a:fillRect/>
          </a:stretch>
        </p:blipFill>
        <p:spPr>
          <a:xfrm>
            <a:off x="4857752" y="1357298"/>
            <a:ext cx="3631291" cy="4860306"/>
          </a:xfrm>
          <a:prstGeom prst="rect">
            <a:avLst/>
          </a:prstGeom>
          <a:ln>
            <a:noFill/>
          </a:ln>
          <a:effectLst>
            <a:softEdge rad="112500"/>
          </a:effectLst>
        </p:spPr>
      </p:pic>
    </p:spTree>
    <p:extLst>
      <p:ext uri="{BB962C8B-B14F-4D97-AF65-F5344CB8AC3E}">
        <p14:creationId xmlns="" xmlns:p14="http://schemas.microsoft.com/office/powerpoint/2010/main"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01718" y="1484784"/>
            <a:ext cx="2541588"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认为</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有价值</a:t>
            </a:r>
          </a:p>
        </p:txBody>
      </p:sp>
      <p:sp>
        <p:nvSpPr>
          <p:cNvPr id="13" name="文本框 5"/>
          <p:cNvSpPr txBox="1"/>
          <p:nvPr/>
        </p:nvSpPr>
        <p:spPr>
          <a:xfrm>
            <a:off x="887933" y="4422426"/>
            <a:ext cx="375550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attract/ affix great value to</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887932" y="4871877"/>
            <a:ext cx="6956278"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If you really want to attract customers, you need to </a:t>
            </a:r>
            <a:r>
              <a:rPr kumimoji="1" lang="en-US" altLang="zh-CN" sz="2400" b="1" i="1" dirty="0" smtClean="0">
                <a:solidFill>
                  <a:srgbClr val="FF6600"/>
                </a:solidFill>
                <a:latin typeface="Helvetica"/>
              </a:rPr>
              <a:t>affix great value to </a:t>
            </a:r>
            <a:r>
              <a:rPr kumimoji="1" lang="en-US" altLang="zh-CN" sz="2400" dirty="0" smtClean="0">
                <a:latin typeface="Helvetica"/>
              </a:rPr>
              <a:t>the quality of the products sold in your store.</a:t>
            </a:r>
            <a:endParaRPr kumimoji="1" lang="en-US" altLang="zh-CN" sz="2400" dirty="0">
              <a:latin typeface="Helvetica"/>
            </a:endParaRPr>
          </a:p>
        </p:txBody>
      </p:sp>
      <p:sp>
        <p:nvSpPr>
          <p:cNvPr id="16" name="TextBox 15"/>
          <p:cNvSpPr txBox="1"/>
          <p:nvPr/>
        </p:nvSpPr>
        <p:spPr>
          <a:xfrm>
            <a:off x="5634844" y="1484784"/>
            <a:ext cx="3041612" cy="492443"/>
          </a:xfrm>
          <a:prstGeom prst="rect">
            <a:avLst/>
          </a:prstGeom>
          <a:noFill/>
        </p:spPr>
        <p:txBody>
          <a:bodyPr wrap="square">
            <a:spAutoFit/>
          </a:bodyPr>
          <a:lstStyle/>
          <a:p>
            <a:pPr>
              <a:spcBef>
                <a:spcPct val="50000"/>
              </a:spcBef>
              <a:defRPr/>
            </a:pPr>
            <a:r>
              <a:rPr lang="en-US" altLang="zh-CN" sz="2600" b="1" dirty="0" smtClean="0">
                <a:latin typeface="Helvetica"/>
              </a:rPr>
              <a:t>affix value to </a:t>
            </a:r>
          </a:p>
        </p:txBody>
      </p:sp>
      <p:sp>
        <p:nvSpPr>
          <p:cNvPr id="2" name="TextBox 1"/>
          <p:cNvSpPr txBox="1"/>
          <p:nvPr/>
        </p:nvSpPr>
        <p:spPr>
          <a:xfrm>
            <a:off x="3746500" y="1484785"/>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87932" y="3123412"/>
            <a:ext cx="6956278"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如果你真正想要吸引顾客，你就必须十分重视自己店里所卖产品的质量。 </a:t>
            </a:r>
            <a:endParaRPr lang="zh-CN" altLang="en-US" sz="2400" dirty="0">
              <a:latin typeface="华文行楷" pitchFamily="2" charset="-122"/>
              <a:ea typeface="华文行楷" pitchFamily="2" charset="-122"/>
            </a:endParaRPr>
          </a:p>
        </p:txBody>
      </p:sp>
      <p:sp>
        <p:nvSpPr>
          <p:cNvPr id="25" name="TextBox 24"/>
          <p:cNvSpPr txBox="1"/>
          <p:nvPr/>
        </p:nvSpPr>
        <p:spPr>
          <a:xfrm>
            <a:off x="887932" y="3942196"/>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3" descr="H:\2015年修改\图片13.jpg"/>
          <p:cNvPicPr>
            <a:picLocks noChangeAspect="1" noChangeArrowheads="1"/>
          </p:cNvPicPr>
          <p:nvPr/>
        </p:nvPicPr>
        <p:blipFill>
          <a:blip r:embed="rId4"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143932" cy="4521200"/>
          </a:xfrm>
          <a:prstGeom prst="rect">
            <a:avLst/>
          </a:prstGeom>
          <a:noFill/>
          <a:ln w="9525">
            <a:noFill/>
            <a:miter lim="800000"/>
            <a:headEnd/>
            <a:tailEnd/>
          </a:ln>
        </p:spPr>
      </p:pic>
      <p:sp>
        <p:nvSpPr>
          <p:cNvPr id="8" name="TextBox 7"/>
          <p:cNvSpPr txBox="1">
            <a:spLocks noChangeArrowheads="1"/>
          </p:cNvSpPr>
          <p:nvPr/>
        </p:nvSpPr>
        <p:spPr bwMode="auto">
          <a:xfrm>
            <a:off x="996871" y="1412776"/>
            <a:ext cx="2932187"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不辜负；符合</a:t>
            </a:r>
          </a:p>
        </p:txBody>
      </p:sp>
      <p:sp>
        <p:nvSpPr>
          <p:cNvPr id="13" name="文本框 5"/>
          <p:cNvSpPr txBox="1"/>
          <p:nvPr/>
        </p:nvSpPr>
        <p:spPr>
          <a:xfrm>
            <a:off x="993761" y="4465023"/>
            <a:ext cx="4345002"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live up to/ minimum standards</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993761" y="5030088"/>
            <a:ext cx="6929486"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If you want to graduate, you must </a:t>
            </a:r>
            <a:r>
              <a:rPr kumimoji="1" lang="en-US" altLang="zh-CN" sz="2400" b="1" i="1" dirty="0" smtClean="0">
                <a:solidFill>
                  <a:srgbClr val="FF6600"/>
                </a:solidFill>
                <a:latin typeface="Helvetica"/>
              </a:rPr>
              <a:t>live up to </a:t>
            </a:r>
            <a:r>
              <a:rPr kumimoji="1" lang="en-US" altLang="zh-CN" sz="2400" dirty="0" smtClean="0">
                <a:latin typeface="Helvetica"/>
              </a:rPr>
              <a:t>the minimum standards set by the university. </a:t>
            </a:r>
            <a:endParaRPr kumimoji="1" lang="en-US" altLang="zh-CN" sz="2400" dirty="0">
              <a:latin typeface="Helvetica"/>
            </a:endParaRPr>
          </a:p>
        </p:txBody>
      </p:sp>
      <p:sp>
        <p:nvSpPr>
          <p:cNvPr id="16" name="TextBox 15"/>
          <p:cNvSpPr txBox="1">
            <a:spLocks noChangeArrowheads="1"/>
          </p:cNvSpPr>
          <p:nvPr/>
        </p:nvSpPr>
        <p:spPr bwMode="auto">
          <a:xfrm>
            <a:off x="5910267" y="1412776"/>
            <a:ext cx="2162195" cy="492443"/>
          </a:xfrm>
          <a:prstGeom prst="rect">
            <a:avLst/>
          </a:prstGeom>
          <a:noFill/>
          <a:ln w="9525" algn="ctr">
            <a:noFill/>
            <a:miter lim="800000"/>
            <a:headEnd/>
            <a:tailEnd/>
          </a:ln>
        </p:spPr>
        <p:txBody>
          <a:bodyPr wrap="square">
            <a:spAutoFit/>
          </a:bodyPr>
          <a:lstStyle/>
          <a:p>
            <a:r>
              <a:rPr lang="en-US" altLang="zh-CN" sz="2600" b="1" dirty="0" smtClean="0">
                <a:latin typeface="Helvetica"/>
              </a:rPr>
              <a:t>live up to</a:t>
            </a:r>
          </a:p>
        </p:txBody>
      </p:sp>
      <p:sp>
        <p:nvSpPr>
          <p:cNvPr id="2" name="TextBox 1"/>
          <p:cNvSpPr txBox="1"/>
          <p:nvPr/>
        </p:nvSpPr>
        <p:spPr>
          <a:xfrm>
            <a:off x="3687763" y="1412776"/>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93761"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93761" y="3304117"/>
            <a:ext cx="7000924"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如果你想毕业，就必须达到大学设定的最低标准。</a:t>
            </a:r>
            <a:endParaRPr lang="zh-CN" altLang="en-US" sz="2400" dirty="0">
              <a:latin typeface="华文行楷" pitchFamily="2" charset="-122"/>
              <a:ea typeface="华文行楷" pitchFamily="2" charset="-122"/>
            </a:endParaRPr>
          </a:p>
        </p:txBody>
      </p:sp>
      <p:sp>
        <p:nvSpPr>
          <p:cNvPr id="25" name="TextBox 24"/>
          <p:cNvSpPr txBox="1"/>
          <p:nvPr/>
        </p:nvSpPr>
        <p:spPr>
          <a:xfrm>
            <a:off x="993761" y="386918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42976" y="1357298"/>
            <a:ext cx="2143140"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包括，连同，齐备的</a:t>
            </a:r>
          </a:p>
        </p:txBody>
      </p:sp>
      <p:sp>
        <p:nvSpPr>
          <p:cNvPr id="13" name="文本框 5"/>
          <p:cNvSpPr txBox="1"/>
          <p:nvPr/>
        </p:nvSpPr>
        <p:spPr>
          <a:xfrm>
            <a:off x="827585" y="4407495"/>
            <a:ext cx="4315919" cy="461665"/>
          </a:xfrm>
          <a:prstGeom prst="rect">
            <a:avLst/>
          </a:prstGeom>
          <a:solidFill>
            <a:srgbClr val="FFC000"/>
          </a:solidFill>
          <a:effectLst>
            <a:softEdge rad="127000"/>
          </a:effectLst>
        </p:spPr>
        <p:txBody>
          <a:bodyPr wrap="square">
            <a:spAutoFit/>
          </a:bodyPr>
          <a:lstStyle/>
          <a:p>
            <a:pPr>
              <a:defRPr/>
            </a:pPr>
            <a:r>
              <a:rPr lang="en-US" altLang="zh-CN" sz="2400" dirty="0" smtClean="0"/>
              <a:t>(complete with/ a running track</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827584" y="4869160"/>
            <a:ext cx="6601936"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The newly-built school campus is very modern, </a:t>
            </a:r>
            <a:r>
              <a:rPr kumimoji="1" lang="en-US" altLang="zh-CN" sz="2400" b="1" i="1" dirty="0" smtClean="0">
                <a:solidFill>
                  <a:srgbClr val="FF6600"/>
                </a:solidFill>
                <a:latin typeface="Helvetica"/>
              </a:rPr>
              <a:t>complete with</a:t>
            </a:r>
            <a:r>
              <a:rPr kumimoji="1" lang="en-US" altLang="zh-CN" sz="2400" dirty="0" smtClean="0">
                <a:latin typeface="Helvetica"/>
              </a:rPr>
              <a:t> an indoor swimming pool and a running track on the roof.</a:t>
            </a:r>
            <a:endParaRPr kumimoji="1" lang="en-US" altLang="zh-CN" sz="2400" dirty="0">
              <a:latin typeface="Helvetica"/>
            </a:endParaRPr>
          </a:p>
        </p:txBody>
      </p:sp>
      <p:sp>
        <p:nvSpPr>
          <p:cNvPr id="16" name="TextBox 15"/>
          <p:cNvSpPr txBox="1">
            <a:spLocks noChangeArrowheads="1"/>
          </p:cNvSpPr>
          <p:nvPr/>
        </p:nvSpPr>
        <p:spPr bwMode="auto">
          <a:xfrm>
            <a:off x="5357817" y="1424389"/>
            <a:ext cx="2814583" cy="892552"/>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complete with</a:t>
            </a:r>
            <a:endParaRPr lang="zh-CN" altLang="en-US" sz="2600" b="1" dirty="0" smtClean="0">
              <a:latin typeface="Helvetica"/>
            </a:endParaRPr>
          </a:p>
          <a:p>
            <a:pPr algn="ctr"/>
            <a:endParaRPr lang="en-US" altLang="zh-CN" sz="2600" b="1" dirty="0" smtClean="0">
              <a:latin typeface="Helvetica"/>
            </a:endParaRPr>
          </a:p>
        </p:txBody>
      </p:sp>
      <p:sp>
        <p:nvSpPr>
          <p:cNvPr id="2" name="TextBox 1"/>
          <p:cNvSpPr txBox="1"/>
          <p:nvPr/>
        </p:nvSpPr>
        <p:spPr>
          <a:xfrm>
            <a:off x="3687763" y="1424389"/>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2758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27584" y="3140968"/>
            <a:ext cx="700092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新建的校园十分现代，包括一个室内游泳池以及楼顶上的跑道。</a:t>
            </a:r>
            <a:endParaRPr lang="zh-CN" altLang="en-US" sz="2400" dirty="0">
              <a:latin typeface="华文行楷" pitchFamily="2" charset="-122"/>
              <a:ea typeface="华文行楷" pitchFamily="2" charset="-122"/>
            </a:endParaRPr>
          </a:p>
        </p:txBody>
      </p:sp>
      <p:sp>
        <p:nvSpPr>
          <p:cNvPr id="25" name="TextBox 24"/>
          <p:cNvSpPr txBox="1"/>
          <p:nvPr/>
        </p:nvSpPr>
        <p:spPr>
          <a:xfrm>
            <a:off x="827584" y="394466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 xmlns:p14="http://schemas.microsoft.com/office/powerpoint/2010/main"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568405"/>
            <a:ext cx="2630487"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遵守；拥护；坚信</a:t>
            </a:r>
          </a:p>
          <a:p>
            <a:endParaRPr lang="zh-CN" altLang="en-US" sz="2400" b="1" dirty="0" smtClean="0">
              <a:solidFill>
                <a:srgbClr val="000000"/>
              </a:solidFill>
              <a:latin typeface="华文楷体" pitchFamily="2" charset="-122"/>
              <a:ea typeface="华文楷体" pitchFamily="2" charset="-122"/>
            </a:endParaRPr>
          </a:p>
        </p:txBody>
      </p:sp>
      <p:sp>
        <p:nvSpPr>
          <p:cNvPr id="14" name="TextBox 8"/>
          <p:cNvSpPr txBox="1">
            <a:spLocks noChangeArrowheads="1"/>
          </p:cNvSpPr>
          <p:nvPr/>
        </p:nvSpPr>
        <p:spPr bwMode="auto">
          <a:xfrm>
            <a:off x="1036610" y="4974267"/>
            <a:ext cx="698663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As a devoted senior official, he always </a:t>
            </a:r>
            <a:r>
              <a:rPr kumimoji="1" lang="en-US" altLang="zh-CN" sz="2400" b="1" i="1" dirty="0" smtClean="0">
                <a:solidFill>
                  <a:srgbClr val="FF6600"/>
                </a:solidFill>
                <a:latin typeface="Helvetica"/>
              </a:rPr>
              <a:t>adheres to </a:t>
            </a:r>
            <a:r>
              <a:rPr kumimoji="1" lang="en-US" altLang="zh-CN" sz="2400" dirty="0" smtClean="0">
                <a:latin typeface="Helvetica"/>
              </a:rPr>
              <a:t>his principle of conduct. </a:t>
            </a:r>
            <a:endParaRPr kumimoji="1" lang="en-US" altLang="zh-CN" sz="2400" b="1" i="1" dirty="0">
              <a:latin typeface="Helvetica"/>
            </a:endParaRPr>
          </a:p>
        </p:txBody>
      </p:sp>
      <p:sp>
        <p:nvSpPr>
          <p:cNvPr id="16" name="TextBox 15"/>
          <p:cNvSpPr txBox="1">
            <a:spLocks noChangeArrowheads="1"/>
          </p:cNvSpPr>
          <p:nvPr/>
        </p:nvSpPr>
        <p:spPr bwMode="auto">
          <a:xfrm>
            <a:off x="5286380" y="1568405"/>
            <a:ext cx="2973388"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adhere to</a:t>
            </a:r>
            <a:endParaRPr lang="en-US" altLang="zh-CN" sz="2600" b="1" dirty="0">
              <a:latin typeface="Helvetica"/>
            </a:endParaRPr>
          </a:p>
        </p:txBody>
      </p:sp>
      <p:sp>
        <p:nvSpPr>
          <p:cNvPr id="2" name="TextBox 1"/>
          <p:cNvSpPr txBox="1"/>
          <p:nvPr/>
        </p:nvSpPr>
        <p:spPr>
          <a:xfrm>
            <a:off x="3746500" y="1568405"/>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36610" y="278028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36610" y="3215256"/>
            <a:ext cx="70644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作为一名忠诚的高级官员，他始终坚守自己的行为准则。</a:t>
            </a:r>
            <a:endParaRPr lang="en-US" altLang="zh-CN" sz="2400" dirty="0">
              <a:latin typeface="华文行楷" pitchFamily="2" charset="-122"/>
              <a:ea typeface="华文行楷" pitchFamily="2" charset="-122"/>
            </a:endParaRPr>
          </a:p>
        </p:txBody>
      </p:sp>
      <p:sp>
        <p:nvSpPr>
          <p:cNvPr id="25" name="TextBox 24"/>
          <p:cNvSpPr txBox="1"/>
          <p:nvPr/>
        </p:nvSpPr>
        <p:spPr>
          <a:xfrm>
            <a:off x="1036610" y="393725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
        <p:nvSpPr>
          <p:cNvPr id="17" name="文本框 5"/>
          <p:cNvSpPr txBox="1"/>
          <p:nvPr/>
        </p:nvSpPr>
        <p:spPr>
          <a:xfrm>
            <a:off x="1036610" y="4396665"/>
            <a:ext cx="6250034" cy="461665"/>
          </a:xfrm>
          <a:prstGeom prst="rect">
            <a:avLst/>
          </a:prstGeom>
          <a:solidFill>
            <a:srgbClr val="FFC000"/>
          </a:solidFill>
          <a:effectLst>
            <a:softEdge rad="127000"/>
          </a:effectLst>
        </p:spPr>
        <p:txBody>
          <a:bodyPr wrap="square">
            <a:spAutoFit/>
          </a:bodyPr>
          <a:lstStyle/>
          <a:p>
            <a:pPr>
              <a:defRPr/>
            </a:pPr>
            <a:r>
              <a:rPr lang="en-US" altLang="zh-CN" sz="2400" dirty="0" smtClean="0"/>
              <a:t>(senior official /adhere to / principle of conduct)</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Tree>
    <p:extLst>
      <p:ext uri="{BB962C8B-B14F-4D97-AF65-F5344CB8AC3E}">
        <p14:creationId xmlns:p14="http://schemas.microsoft.com/office/powerpoint/2010/main" xmlns=""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12819" y="1496397"/>
            <a:ext cx="2630487" cy="461665"/>
          </a:xfrm>
          <a:prstGeom prst="rect">
            <a:avLst/>
          </a:prstGeom>
          <a:noFill/>
          <a:ln w="9525">
            <a:noFill/>
            <a:miter lim="800000"/>
            <a:headEnd/>
            <a:tailEnd/>
          </a:ln>
        </p:spPr>
        <p:txBody>
          <a:bodyPr>
            <a:spAutoFit/>
          </a:bodyPr>
          <a:lstStyle/>
          <a:p>
            <a:r>
              <a:rPr kumimoji="1" lang="zh-CN" altLang="en-US" sz="2400" b="1" dirty="0" smtClean="0">
                <a:solidFill>
                  <a:srgbClr val="0D0A10"/>
                </a:solidFill>
                <a:latin typeface="华文楷体"/>
                <a:ea typeface="华文楷体"/>
                <a:cs typeface="华文楷体"/>
              </a:rPr>
              <a:t>怀有</a:t>
            </a:r>
            <a:r>
              <a:rPr kumimoji="1" lang="en-US" altLang="zh-CN" sz="2400" b="1" dirty="0" smtClean="0">
                <a:solidFill>
                  <a:srgbClr val="0D0A10"/>
                </a:solidFill>
                <a:latin typeface="华文楷体"/>
                <a:ea typeface="华文楷体"/>
                <a:cs typeface="华文楷体"/>
              </a:rPr>
              <a:t>…</a:t>
            </a:r>
            <a:r>
              <a:rPr kumimoji="1" lang="zh-CN" altLang="en-US" sz="2400" b="1" dirty="0" smtClean="0">
                <a:solidFill>
                  <a:srgbClr val="0D0A10"/>
                </a:solidFill>
                <a:latin typeface="华文楷体"/>
                <a:ea typeface="华文楷体"/>
                <a:cs typeface="华文楷体"/>
              </a:rPr>
              <a:t>的希望</a:t>
            </a:r>
          </a:p>
        </p:txBody>
      </p:sp>
      <p:sp>
        <p:nvSpPr>
          <p:cNvPr id="13" name="文本框 5"/>
          <p:cNvSpPr txBox="1"/>
          <p:nvPr/>
        </p:nvSpPr>
        <p:spPr>
          <a:xfrm>
            <a:off x="922323" y="4492277"/>
            <a:ext cx="7143800" cy="461665"/>
          </a:xfrm>
          <a:prstGeom prst="rect">
            <a:avLst/>
          </a:prstGeom>
          <a:solidFill>
            <a:srgbClr val="FFC000"/>
          </a:solidFill>
          <a:effectLst>
            <a:softEdge rad="127000"/>
          </a:effectLst>
        </p:spPr>
        <p:txBody>
          <a:bodyPr wrap="square">
            <a:spAutoFit/>
          </a:bodyPr>
          <a:lstStyle/>
          <a:p>
            <a:pPr>
              <a:defRPr/>
            </a:pPr>
            <a:r>
              <a:rPr lang="en-US" altLang="zh-CN" sz="2400" dirty="0" smtClean="0"/>
              <a:t>(be buried / ruins / in hopes of / attract one’s attention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22323" y="4943315"/>
            <a:ext cx="6907219"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The victim buried under the ruins made some sound by knocking </a:t>
            </a:r>
            <a:r>
              <a:rPr kumimoji="1" lang="en-US" altLang="zh-CN" sz="2400" b="1" i="1" dirty="0" smtClean="0">
                <a:solidFill>
                  <a:srgbClr val="FF6600"/>
                </a:solidFill>
                <a:latin typeface="Helvetica"/>
              </a:rPr>
              <a:t>in hopes of </a:t>
            </a:r>
            <a:r>
              <a:rPr kumimoji="1" lang="en-US" altLang="zh-CN" sz="2400" dirty="0" smtClean="0">
                <a:latin typeface="Helvetica"/>
              </a:rPr>
              <a:t>attracting the rescuer’s attention.</a:t>
            </a:r>
            <a:endParaRPr kumimoji="1" lang="en-US" altLang="zh-CN" sz="2400" dirty="0">
              <a:latin typeface="Helvetica"/>
            </a:endParaRPr>
          </a:p>
        </p:txBody>
      </p:sp>
      <p:sp>
        <p:nvSpPr>
          <p:cNvPr id="16" name="TextBox 15"/>
          <p:cNvSpPr txBox="1">
            <a:spLocks noChangeArrowheads="1"/>
          </p:cNvSpPr>
          <p:nvPr/>
        </p:nvSpPr>
        <p:spPr bwMode="auto">
          <a:xfrm>
            <a:off x="5551090" y="1496397"/>
            <a:ext cx="2981350" cy="492443"/>
          </a:xfrm>
          <a:prstGeom prst="rect">
            <a:avLst/>
          </a:prstGeom>
          <a:noFill/>
          <a:ln w="9525" algn="ctr">
            <a:noFill/>
            <a:miter lim="800000"/>
            <a:headEnd/>
            <a:tailEnd/>
          </a:ln>
        </p:spPr>
        <p:txBody>
          <a:bodyPr wrap="square">
            <a:spAutoFit/>
          </a:bodyPr>
          <a:lstStyle/>
          <a:p>
            <a:r>
              <a:rPr lang="en-US" altLang="zh-CN" sz="2600" b="1" dirty="0" smtClean="0">
                <a:latin typeface="Helvetica"/>
              </a:rPr>
              <a:t>in hopes of</a:t>
            </a:r>
            <a:endParaRPr lang="en-US" altLang="zh-CN" sz="2600" b="1" dirty="0">
              <a:latin typeface="Helvetica"/>
            </a:endParaRPr>
          </a:p>
        </p:txBody>
      </p:sp>
      <p:sp>
        <p:nvSpPr>
          <p:cNvPr id="2" name="TextBox 1"/>
          <p:cNvSpPr txBox="1"/>
          <p:nvPr/>
        </p:nvSpPr>
        <p:spPr>
          <a:xfrm>
            <a:off x="3511550" y="1496397"/>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22323"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22323" y="3190091"/>
            <a:ext cx="71438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埋在废墟下的受害者通过敲击发出一些声响，希望能够引起救援人员的注意。</a:t>
            </a:r>
            <a:endParaRPr lang="zh-CN" altLang="en-US" sz="2400" dirty="0">
              <a:latin typeface="华文行楷" pitchFamily="2" charset="-122"/>
              <a:ea typeface="华文行楷" pitchFamily="2" charset="-122"/>
            </a:endParaRPr>
          </a:p>
        </p:txBody>
      </p:sp>
      <p:sp>
        <p:nvSpPr>
          <p:cNvPr id="25" name="TextBox 24"/>
          <p:cNvSpPr txBox="1"/>
          <p:nvPr/>
        </p:nvSpPr>
        <p:spPr>
          <a:xfrm>
            <a:off x="922323" y="401046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72657" y="1568405"/>
            <a:ext cx="2427773"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请求</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的帮助</a:t>
            </a:r>
          </a:p>
        </p:txBody>
      </p:sp>
      <p:sp>
        <p:nvSpPr>
          <p:cNvPr id="13" name="文本框 5"/>
          <p:cNvSpPr txBox="1"/>
          <p:nvPr/>
        </p:nvSpPr>
        <p:spPr>
          <a:xfrm>
            <a:off x="899592" y="4481690"/>
            <a:ext cx="4958292" cy="461665"/>
          </a:xfrm>
          <a:prstGeom prst="rect">
            <a:avLst/>
          </a:prstGeom>
          <a:solidFill>
            <a:srgbClr val="FFC000"/>
          </a:solidFill>
          <a:effectLst>
            <a:softEdge rad="127000"/>
          </a:effectLst>
        </p:spPr>
        <p:txBody>
          <a:bodyPr wrap="square">
            <a:spAutoFit/>
          </a:bodyPr>
          <a:lstStyle/>
          <a:p>
            <a:pPr>
              <a:defRPr/>
            </a:pPr>
            <a:r>
              <a:rPr lang="en-US" altLang="zh-CN" sz="2400" dirty="0" smtClean="0"/>
              <a:t>(reach out to / encounter / challenge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929198"/>
            <a:ext cx="6905695"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Sometimes, we need to learn to </a:t>
            </a:r>
            <a:r>
              <a:rPr kumimoji="1" lang="en-US" altLang="zh-CN" sz="2400" b="1" i="1" dirty="0" smtClean="0">
                <a:solidFill>
                  <a:srgbClr val="FF6600"/>
                </a:solidFill>
                <a:latin typeface="Helvetica"/>
              </a:rPr>
              <a:t>reach out to </a:t>
            </a:r>
            <a:r>
              <a:rPr kumimoji="1" lang="en-US" altLang="zh-CN" sz="2400" dirty="0" smtClean="0">
                <a:latin typeface="Helvetica"/>
              </a:rPr>
              <a:t>others, especially when we encounter big challenges. </a:t>
            </a:r>
            <a:endParaRPr kumimoji="1" lang="en-US" altLang="zh-CN" sz="2400" dirty="0">
              <a:latin typeface="Helvetica"/>
            </a:endParaRPr>
          </a:p>
        </p:txBody>
      </p:sp>
      <p:sp>
        <p:nvSpPr>
          <p:cNvPr id="2" name="TextBox 1"/>
          <p:cNvSpPr txBox="1"/>
          <p:nvPr/>
        </p:nvSpPr>
        <p:spPr>
          <a:xfrm>
            <a:off x="3746500" y="1568405"/>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186562"/>
            <a:ext cx="7321025"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有时</a:t>
            </a:r>
            <a:r>
              <a:rPr lang="en-US" altLang="zh-CN" sz="2400" dirty="0" smtClean="0">
                <a:latin typeface="华文行楷" pitchFamily="2" charset="-122"/>
                <a:ea typeface="华文行楷" pitchFamily="2" charset="-122"/>
              </a:rPr>
              <a:t>,</a:t>
            </a:r>
            <a:r>
              <a:rPr lang="zh-CN" altLang="en-US" sz="2400" dirty="0" smtClean="0">
                <a:latin typeface="华文行楷" pitchFamily="2" charset="-122"/>
                <a:ea typeface="华文行楷" pitchFamily="2" charset="-122"/>
              </a:rPr>
              <a:t>我们需要学会向他人求助</a:t>
            </a:r>
            <a:r>
              <a:rPr lang="en-US" altLang="zh-CN" sz="2400" dirty="0" smtClean="0">
                <a:latin typeface="华文行楷" pitchFamily="2" charset="-122"/>
                <a:ea typeface="华文行楷" pitchFamily="2" charset="-122"/>
              </a:rPr>
              <a:t>,</a:t>
            </a:r>
            <a:r>
              <a:rPr lang="zh-CN" altLang="en-US" sz="2400" dirty="0" smtClean="0">
                <a:latin typeface="华文行楷" pitchFamily="2" charset="-122"/>
                <a:ea typeface="华文行楷" pitchFamily="2" charset="-122"/>
              </a:rPr>
              <a:t>特别是当我们遭遇巨大挑战时。</a:t>
            </a:r>
            <a:endParaRPr lang="en-US" altLang="zh-CN" sz="2400" dirty="0">
              <a:latin typeface="华文行楷" pitchFamily="2" charset="-122"/>
              <a:ea typeface="华文行楷" pitchFamily="2" charset="-122"/>
            </a:endParaRPr>
          </a:p>
        </p:txBody>
      </p:sp>
      <p:sp>
        <p:nvSpPr>
          <p:cNvPr id="25" name="TextBox 24"/>
          <p:cNvSpPr txBox="1"/>
          <p:nvPr/>
        </p:nvSpPr>
        <p:spPr>
          <a:xfrm>
            <a:off x="899592" y="400340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572133" y="1568405"/>
            <a:ext cx="2648484" cy="492443"/>
          </a:xfrm>
          <a:prstGeom prst="rect">
            <a:avLst/>
          </a:prstGeom>
          <a:noFill/>
          <a:ln w="9525">
            <a:noFill/>
            <a:miter lim="800000"/>
            <a:headEnd/>
            <a:tailEnd/>
          </a:ln>
        </p:spPr>
        <p:txBody>
          <a:bodyPr wrap="square">
            <a:spAutoFit/>
          </a:bodyPr>
          <a:lstStyle/>
          <a:p>
            <a:r>
              <a:rPr lang="en-US" altLang="zh-CN" sz="2600" b="1" dirty="0" smtClean="0">
                <a:latin typeface="Helvetica"/>
              </a:rPr>
              <a:t>reach out to</a:t>
            </a:r>
          </a:p>
        </p:txBody>
      </p:sp>
      <p:pic>
        <p:nvPicPr>
          <p:cNvPr id="22"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14348" y="1568405"/>
            <a:ext cx="3032152" cy="830997"/>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（变得）对</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迷恋</a:t>
            </a:r>
          </a:p>
          <a:p>
            <a:endParaRPr lang="zh-CN" altLang="en-US" sz="2400" b="1" dirty="0" smtClean="0">
              <a:latin typeface="华文楷体"/>
              <a:ea typeface="华文楷体"/>
              <a:cs typeface="华文楷体"/>
            </a:endParaRPr>
          </a:p>
        </p:txBody>
      </p:sp>
      <p:sp>
        <p:nvSpPr>
          <p:cNvPr id="13" name="文本框 5"/>
          <p:cNvSpPr txBox="1"/>
          <p:nvPr/>
        </p:nvSpPr>
        <p:spPr>
          <a:xfrm>
            <a:off x="899592" y="4423158"/>
            <a:ext cx="4672540" cy="461665"/>
          </a:xfrm>
          <a:prstGeom prst="rect">
            <a:avLst/>
          </a:prstGeom>
          <a:solidFill>
            <a:srgbClr val="FFC000"/>
          </a:solidFill>
          <a:effectLst>
            <a:softEdge rad="127000"/>
          </a:effectLst>
        </p:spPr>
        <p:txBody>
          <a:bodyPr wrap="square">
            <a:spAutoFit/>
          </a:bodyPr>
          <a:lstStyle/>
          <a:p>
            <a:pPr>
              <a:defRPr/>
            </a:pPr>
            <a:r>
              <a:rPr lang="en-US" altLang="zh-CN" sz="2400" dirty="0" smtClean="0"/>
              <a:t>(racing toy cars /be obsessed with</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974267"/>
            <a:ext cx="690569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It’s hard to believe that these grown men </a:t>
            </a:r>
            <a:r>
              <a:rPr kumimoji="1" lang="en-US" altLang="zh-CN" sz="2400" b="1" i="1" dirty="0" smtClean="0">
                <a:solidFill>
                  <a:srgbClr val="FF6600"/>
                </a:solidFill>
                <a:latin typeface="Helvetica"/>
              </a:rPr>
              <a:t>are so obsessed with </a:t>
            </a:r>
            <a:r>
              <a:rPr kumimoji="1" lang="en-US" altLang="zh-CN" sz="2400" dirty="0" smtClean="0">
                <a:latin typeface="Helvetica"/>
              </a:rPr>
              <a:t>racing toy cars. </a:t>
            </a:r>
            <a:endParaRPr kumimoji="1" lang="en-US" altLang="zh-CN" sz="2400" dirty="0">
              <a:latin typeface="Helvetica"/>
            </a:endParaRPr>
          </a:p>
        </p:txBody>
      </p:sp>
      <p:sp>
        <p:nvSpPr>
          <p:cNvPr id="2" name="TextBox 1"/>
          <p:cNvSpPr txBox="1"/>
          <p:nvPr/>
        </p:nvSpPr>
        <p:spPr>
          <a:xfrm>
            <a:off x="3746500" y="1568405"/>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290162"/>
            <a:ext cx="7321025"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很难相信，这群成年人竟然对玩具赛车如此着迷。</a:t>
            </a:r>
            <a:endParaRPr lang="en-US" altLang="zh-CN" sz="2400" dirty="0">
              <a:latin typeface="华文行楷" pitchFamily="2" charset="-122"/>
              <a:ea typeface="华文行楷" pitchFamily="2" charset="-122"/>
            </a:endParaRPr>
          </a:p>
        </p:txBody>
      </p:sp>
      <p:sp>
        <p:nvSpPr>
          <p:cNvPr id="25" name="TextBox 24"/>
          <p:cNvSpPr txBox="1"/>
          <p:nvPr/>
        </p:nvSpPr>
        <p:spPr>
          <a:xfrm>
            <a:off x="899592" y="384127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397501" y="1357298"/>
            <a:ext cx="3206948" cy="892552"/>
          </a:xfrm>
          <a:prstGeom prst="rect">
            <a:avLst/>
          </a:prstGeom>
          <a:noFill/>
          <a:ln w="9525">
            <a:noFill/>
            <a:miter lim="800000"/>
            <a:headEnd/>
            <a:tailEnd/>
          </a:ln>
        </p:spPr>
        <p:txBody>
          <a:bodyPr wrap="square">
            <a:spAutoFit/>
          </a:bodyPr>
          <a:lstStyle/>
          <a:p>
            <a:r>
              <a:rPr lang="en-US" altLang="zh-CN" sz="2600" b="1" dirty="0" smtClean="0">
                <a:latin typeface="Helvetica"/>
              </a:rPr>
              <a:t>become / be obsessed with</a:t>
            </a:r>
          </a:p>
        </p:txBody>
      </p:sp>
      <p:pic>
        <p:nvPicPr>
          <p:cNvPr id="22"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214414" y="1568405"/>
            <a:ext cx="2532086" cy="830997"/>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表达对</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的看法</a:t>
            </a:r>
          </a:p>
          <a:p>
            <a:endParaRPr lang="zh-CN" altLang="en-US" sz="2400" b="1" dirty="0" smtClean="0">
              <a:latin typeface="华文楷体"/>
              <a:ea typeface="华文楷体"/>
              <a:cs typeface="华文楷体"/>
            </a:endParaRPr>
          </a:p>
        </p:txBody>
      </p:sp>
      <p:sp>
        <p:nvSpPr>
          <p:cNvPr id="13" name="文本框 5"/>
          <p:cNvSpPr txBox="1"/>
          <p:nvPr/>
        </p:nvSpPr>
        <p:spPr>
          <a:xfrm>
            <a:off x="899592" y="4506345"/>
            <a:ext cx="4497908" cy="461665"/>
          </a:xfrm>
          <a:prstGeom prst="rect">
            <a:avLst/>
          </a:prstGeom>
          <a:solidFill>
            <a:srgbClr val="FFC000"/>
          </a:solidFill>
          <a:effectLst>
            <a:softEdge rad="127000"/>
          </a:effectLst>
        </p:spPr>
        <p:txBody>
          <a:bodyPr wrap="square">
            <a:spAutoFit/>
          </a:bodyPr>
          <a:lstStyle/>
          <a:p>
            <a:pPr>
              <a:defRPr/>
            </a:pPr>
            <a:r>
              <a:rPr lang="en-US" altLang="zh-CN" sz="2400" dirty="0" smtClean="0"/>
              <a:t>(voice one’s opinion on/ prospect</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5085184"/>
            <a:ext cx="690569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At the meeting, everyone was required to </a:t>
            </a:r>
            <a:r>
              <a:rPr kumimoji="1" lang="en-US" altLang="zh-CN" sz="2400" b="1" i="1" dirty="0" smtClean="0">
                <a:solidFill>
                  <a:srgbClr val="FF6600"/>
                </a:solidFill>
                <a:latin typeface="Helvetica"/>
              </a:rPr>
              <a:t>voice his opinion on </a:t>
            </a:r>
            <a:r>
              <a:rPr kumimoji="1" lang="en-US" altLang="zh-CN" sz="2400" dirty="0" smtClean="0">
                <a:latin typeface="Helvetica"/>
              </a:rPr>
              <a:t>the prospect of the company. </a:t>
            </a:r>
            <a:endParaRPr kumimoji="1" lang="en-US" altLang="zh-CN" sz="2400" dirty="0">
              <a:latin typeface="Helvetica"/>
            </a:endParaRPr>
          </a:p>
        </p:txBody>
      </p:sp>
      <p:sp>
        <p:nvSpPr>
          <p:cNvPr id="2" name="TextBox 1"/>
          <p:cNvSpPr txBox="1"/>
          <p:nvPr/>
        </p:nvSpPr>
        <p:spPr>
          <a:xfrm>
            <a:off x="3746500" y="1568405"/>
            <a:ext cx="1651000"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317891"/>
            <a:ext cx="7321025"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会上，每个人都要发表自己对公司前景的看法。</a:t>
            </a:r>
            <a:endParaRPr lang="en-US" altLang="zh-CN" sz="2400" dirty="0">
              <a:latin typeface="华文行楷" pitchFamily="2" charset="-122"/>
              <a:ea typeface="华文行楷" pitchFamily="2" charset="-122"/>
            </a:endParaRPr>
          </a:p>
        </p:txBody>
      </p:sp>
      <p:sp>
        <p:nvSpPr>
          <p:cNvPr id="25" name="TextBox 24"/>
          <p:cNvSpPr txBox="1"/>
          <p:nvPr/>
        </p:nvSpPr>
        <p:spPr>
          <a:xfrm>
            <a:off x="899592" y="389672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214942" y="1568405"/>
            <a:ext cx="3389507" cy="492443"/>
          </a:xfrm>
          <a:prstGeom prst="rect">
            <a:avLst/>
          </a:prstGeom>
          <a:noFill/>
          <a:ln w="9525">
            <a:noFill/>
            <a:miter lim="800000"/>
            <a:headEnd/>
            <a:tailEnd/>
          </a:ln>
        </p:spPr>
        <p:txBody>
          <a:bodyPr wrap="square">
            <a:spAutoFit/>
          </a:bodyPr>
          <a:lstStyle/>
          <a:p>
            <a:r>
              <a:rPr lang="en-US" altLang="zh-CN" sz="2600" b="1" dirty="0" smtClean="0">
                <a:latin typeface="Helvetica"/>
              </a:rPr>
              <a:t>voice an opinion on</a:t>
            </a:r>
          </a:p>
        </p:txBody>
      </p:sp>
      <p:pic>
        <p:nvPicPr>
          <p:cNvPr id="22" name="Picture 3" descr="H:\2015年修改\图片13.jpg"/>
          <p:cNvPicPr>
            <a:picLocks noChangeAspect="1" noChangeArrowheads="1"/>
          </p:cNvPicPr>
          <p:nvPr/>
        </p:nvPicPr>
        <p:blipFill>
          <a:blip r:embed="rId3" cstate="print"/>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88" y="1529819"/>
          <a:ext cx="8501122" cy="4366820"/>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marR="0" indent="-457200"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1. </a:t>
                      </a:r>
                      <a:r>
                        <a:rPr lang="en-US" altLang="zh-CN" sz="2400" dirty="0" smtClean="0">
                          <a:latin typeface="Helvetica"/>
                          <a:ea typeface="华文行楷" pitchFamily="2" charset="-122"/>
                        </a:rPr>
                        <a:t>no amount of </a:t>
                      </a:r>
                      <a:r>
                        <a:rPr lang="en-US" altLang="zh-CN" sz="2400" dirty="0" err="1" smtClean="0">
                          <a:latin typeface="Helvetica"/>
                          <a:ea typeface="华文行楷" pitchFamily="2" charset="-122"/>
                        </a:rPr>
                        <a:t>sth</a:t>
                      </a:r>
                      <a:r>
                        <a:rPr lang="en-US" altLang="zh-CN" sz="2400" dirty="0" smtClean="0">
                          <a:latin typeface="Helvetica"/>
                          <a:ea typeface="华文行楷" pitchFamily="2" charset="-122"/>
                        </a:rPr>
                        <a:t>. will do …</a:t>
                      </a:r>
                    </a:p>
                  </a:txBody>
                  <a:tcPr/>
                </a:tc>
                <a:tc>
                  <a: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用于表达“无论如何都不会发生期待的结果”。</a:t>
                      </a:r>
                      <a:endParaRPr kumimoji="1" lang="en-US" altLang="zh-CN" sz="2400" kern="1200" dirty="0">
                        <a:solidFill>
                          <a:schemeClr val="dk1"/>
                        </a:solidFill>
                        <a:latin typeface="华文楷体" pitchFamily="2" charset="-122"/>
                        <a:ea typeface="华文楷体" pitchFamily="2" charset="-122"/>
                        <a:cs typeface="+mn-cs"/>
                      </a:endParaRPr>
                    </a:p>
                  </a:txBody>
                  <a:tcPr/>
                </a:tc>
              </a:tr>
              <a:tr h="869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2. </a:t>
                      </a:r>
                      <a:r>
                        <a:rPr lang="en-US" altLang="zh-CN" sz="2400" dirty="0" err="1" smtClean="0">
                          <a:latin typeface="Helvetica"/>
                          <a:ea typeface="华文行楷" pitchFamily="2" charset="-122"/>
                        </a:rPr>
                        <a:t>sth</a:t>
                      </a:r>
                      <a:r>
                        <a:rPr lang="en-US" altLang="zh-CN" sz="2400" dirty="0" smtClean="0">
                          <a:latin typeface="Helvetica"/>
                          <a:ea typeface="华文行楷" pitchFamily="2" charset="-122"/>
                        </a:rPr>
                        <a:t>. happens, especially </a:t>
                      </a:r>
                      <a:br>
                        <a:rPr lang="en-US" altLang="zh-CN" sz="2400" dirty="0" smtClean="0">
                          <a:latin typeface="Helvetica"/>
                          <a:ea typeface="华文行楷" pitchFamily="2" charset="-122"/>
                        </a:rPr>
                      </a:br>
                      <a:r>
                        <a:rPr lang="en-US" altLang="zh-CN" sz="2400" dirty="0" smtClean="0">
                          <a:latin typeface="Helvetica"/>
                          <a:ea typeface="华文行楷" pitchFamily="2" charset="-122"/>
                        </a:rPr>
                        <a:t>    when…</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用于表达“事物的普遍性或严重性”。</a:t>
                      </a:r>
                      <a:endParaRPr kumimoji="1" lang="zh-CN" altLang="en-US" sz="2400" kern="1200" dirty="0">
                        <a:solidFill>
                          <a:schemeClr val="dk1"/>
                        </a:solidFill>
                        <a:latin typeface="华文楷体" pitchFamily="2" charset="-122"/>
                        <a:ea typeface="华文楷体" pitchFamily="2" charset="-122"/>
                        <a:cs typeface="+mn-cs"/>
                      </a:endParaRPr>
                    </a:p>
                  </a:txBody>
                  <a:tcPr/>
                </a:tc>
              </a:tr>
              <a:tr h="9029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3. I’m not saying that …</a:t>
                      </a:r>
                      <a:r>
                        <a:rPr kumimoji="1" lang="en-US" altLang="zh-CN" sz="2400" kern="1200" baseline="0" dirty="0" smtClean="0">
                          <a:latin typeface="Helvetica"/>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Helvetica"/>
                          <a:ea typeface="华文行楷" pitchFamily="2" charset="-122"/>
                        </a:rPr>
                        <a:t>    I’m just saying that…</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用于更正“某人真实的想</a:t>
                      </a:r>
                      <a:endParaRPr kumimoji="1" lang="en-US" altLang="zh-CN" sz="2400"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法”。</a:t>
                      </a:r>
                      <a:endParaRPr lang="zh-CN" altLang="en-US" b="1" dirty="0">
                        <a:solidFill>
                          <a:srgbClr val="000000"/>
                        </a:solidFill>
                        <a:latin typeface="华文楷体" pitchFamily="2" charset="-122"/>
                        <a:ea typeface="华文楷体" pitchFamily="2" charset="-122"/>
                      </a:endParaRPr>
                    </a:p>
                  </a:txBody>
                  <a:tcPr/>
                </a:tc>
              </a:tr>
              <a:tr h="11326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Helvetica"/>
                          <a:ea typeface="华文行楷" pitchFamily="2" charset="-122"/>
                          <a:cs typeface="+mn-cs"/>
                        </a:rPr>
                        <a:t>4. </a:t>
                      </a:r>
                      <a:r>
                        <a:rPr lang="en-US" altLang="zh-CN" sz="2400" dirty="0" smtClean="0">
                          <a:latin typeface="Helvetica"/>
                          <a:ea typeface="华文行楷" pitchFamily="2" charset="-122"/>
                        </a:rPr>
                        <a:t>Anyway, to get back to my </a:t>
                      </a:r>
                      <a:br>
                        <a:rPr lang="en-US" altLang="zh-CN" sz="2400" dirty="0" smtClean="0">
                          <a:latin typeface="Helvetica"/>
                          <a:ea typeface="华文行楷" pitchFamily="2" charset="-122"/>
                        </a:rPr>
                      </a:br>
                      <a:r>
                        <a:rPr lang="en-US" altLang="zh-CN" sz="2400" dirty="0" smtClean="0">
                          <a:latin typeface="Helvetica"/>
                          <a:ea typeface="华文行楷" pitchFamily="2" charset="-122"/>
                        </a:rPr>
                        <a:t>  </a:t>
                      </a:r>
                      <a:r>
                        <a:rPr lang="en-US" altLang="zh-CN" sz="2400" baseline="0" dirty="0" smtClean="0">
                          <a:latin typeface="Helvetica"/>
                          <a:ea typeface="华文行楷" pitchFamily="2" charset="-122"/>
                        </a:rPr>
                        <a:t>  </a:t>
                      </a:r>
                      <a:r>
                        <a:rPr lang="en-US" altLang="zh-CN" sz="2400" dirty="0" smtClean="0">
                          <a:latin typeface="Helvetica"/>
                          <a:ea typeface="华文行楷" pitchFamily="2" charset="-122"/>
                        </a:rPr>
                        <a:t>original point:…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用于表达“言归正传”。</a:t>
                      </a: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pic>
        <p:nvPicPr>
          <p:cNvPr id="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对于她的这一问题，</a:t>
            </a:r>
            <a:r>
              <a:rPr lang="zh-CN" altLang="en-US" sz="2400" dirty="0" smtClean="0">
                <a:solidFill>
                  <a:srgbClr val="C00000"/>
                </a:solidFill>
                <a:latin typeface="华文行楷" pitchFamily="2" charset="-122"/>
                <a:ea typeface="华文行楷" pitchFamily="2" charset="-122"/>
              </a:rPr>
              <a:t>无论</a:t>
            </a:r>
            <a:r>
              <a:rPr lang="zh-CN" altLang="en-US" sz="2400" dirty="0" smtClean="0">
                <a:latin typeface="华文行楷" pitchFamily="2" charset="-122"/>
                <a:ea typeface="华文行楷" pitchFamily="2" charset="-122"/>
              </a:rPr>
              <a:t>你事先练习多少次，</a:t>
            </a:r>
            <a:r>
              <a:rPr lang="zh-CN" altLang="en-US" sz="2400" dirty="0" smtClean="0">
                <a:solidFill>
                  <a:srgbClr val="C00000"/>
                </a:solidFill>
                <a:latin typeface="华文行楷" pitchFamily="2" charset="-122"/>
                <a:ea typeface="华文行楷" pitchFamily="2" charset="-122"/>
              </a:rPr>
              <a:t>都不会</a:t>
            </a:r>
            <a:r>
              <a:rPr lang="zh-CN" altLang="en-US" sz="2400" dirty="0" smtClean="0">
                <a:latin typeface="华文行楷" pitchFamily="2" charset="-122"/>
                <a:ea typeface="华文行楷" pitchFamily="2" charset="-122"/>
              </a:rPr>
              <a:t>找到正确答案。</a:t>
            </a:r>
            <a:endParaRPr lang="zh-CN" altLang="en-US" sz="24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a:t>
            </a:r>
            <a:r>
              <a:rPr lang="zh-CN" altLang="en-US" sz="2800" b="1" dirty="0" smtClean="0">
                <a:solidFill>
                  <a:srgbClr val="C00000"/>
                </a:solidFill>
                <a:latin typeface="华文行楷" pitchFamily="2" charset="-122"/>
                <a:ea typeface="华文行楷" pitchFamily="2" charset="-122"/>
              </a:rPr>
              <a:t>文</a:t>
            </a:r>
            <a:endParaRPr lang="zh-CN" altLang="en-US" sz="2800" b="1" dirty="0">
              <a:solidFill>
                <a:srgbClr val="C00000"/>
              </a:solidFill>
              <a:latin typeface="华文行楷" pitchFamily="2" charset="-122"/>
              <a:ea typeface="华文行楷" pitchFamily="2" charset="-122"/>
            </a:endParaRPr>
          </a:p>
        </p:txBody>
      </p:sp>
      <p:sp>
        <p:nvSpPr>
          <p:cNvPr id="232452" name="TextBox 25"/>
          <p:cNvSpPr txBox="1">
            <a:spLocks noChangeArrowheads="1"/>
          </p:cNvSpPr>
          <p:nvPr/>
        </p:nvSpPr>
        <p:spPr bwMode="auto">
          <a:xfrm>
            <a:off x="1500166" y="3429000"/>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a:t>
            </a:r>
            <a:r>
              <a:rPr lang="zh-CN" altLang="en-US" sz="2800" b="1" dirty="0" smtClean="0">
                <a:solidFill>
                  <a:srgbClr val="FF6600"/>
                </a:solidFill>
                <a:latin typeface="华文行楷" pitchFamily="2" charset="-122"/>
                <a:ea typeface="华文行楷" pitchFamily="2" charset="-122"/>
              </a:rPr>
              <a:t>习</a:t>
            </a:r>
            <a:endParaRPr lang="zh-CN" altLang="en-US" sz="2800" b="1" dirty="0">
              <a:solidFill>
                <a:srgbClr val="FF6600"/>
              </a:solidFill>
              <a:latin typeface="华文行楷" pitchFamily="2" charset="-122"/>
              <a:ea typeface="华文行楷" pitchFamily="2" charset="-122"/>
            </a:endParaRPr>
          </a:p>
        </p:txBody>
      </p:sp>
      <p:sp>
        <p:nvSpPr>
          <p:cNvPr id="6" name="矩形 5"/>
          <p:cNvSpPr>
            <a:spLocks noChangeArrowheads="1"/>
          </p:cNvSpPr>
          <p:nvPr/>
        </p:nvSpPr>
        <p:spPr bwMode="auto">
          <a:xfrm>
            <a:off x="1579563" y="4008559"/>
            <a:ext cx="6088062" cy="830997"/>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a:rPr>
              <a:t>No amount of </a:t>
            </a:r>
            <a:r>
              <a:rPr lang="en-US" altLang="zh-CN" sz="2400" dirty="0" smtClean="0">
                <a:latin typeface="Helvetica"/>
              </a:rPr>
              <a:t>rehearsal </a:t>
            </a:r>
            <a:r>
              <a:rPr lang="en-US" altLang="zh-CN" sz="2400" b="1" dirty="0" smtClean="0">
                <a:solidFill>
                  <a:srgbClr val="FF6600"/>
                </a:solidFill>
                <a:latin typeface="Helvetica"/>
              </a:rPr>
              <a:t>will</a:t>
            </a:r>
            <a:r>
              <a:rPr lang="en-US" altLang="zh-CN" sz="2400" dirty="0" smtClean="0">
                <a:latin typeface="Helvetica"/>
              </a:rPr>
              <a:t> help you come up with the right answer. </a:t>
            </a:r>
            <a:endParaRPr lang="en-US" altLang="zh-CN" sz="24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951287"/>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767171"/>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数据好.bmp"/>
          <p:cNvPicPr>
            <a:picLocks noChangeAspect="1"/>
          </p:cNvPicPr>
          <p:nvPr/>
        </p:nvPicPr>
        <p:blipFill>
          <a:blip r:embed="rId2"/>
          <a:stretch>
            <a:fillRect/>
          </a:stretch>
        </p:blipFill>
        <p:spPr>
          <a:xfrm>
            <a:off x="571472" y="2276872"/>
            <a:ext cx="3407656" cy="2881481"/>
          </a:xfrm>
          <a:prstGeom prst="rect">
            <a:avLst/>
          </a:prstGeom>
          <a:ln>
            <a:noFill/>
          </a:ln>
          <a:effectLst>
            <a:softEdge rad="112500"/>
          </a:effectLst>
        </p:spPr>
      </p:pic>
      <p:grpSp>
        <p:nvGrpSpPr>
          <p:cNvPr id="21" name="组合 20"/>
          <p:cNvGrpSpPr/>
          <p:nvPr/>
        </p:nvGrpSpPr>
        <p:grpSpPr>
          <a:xfrm>
            <a:off x="0" y="0"/>
            <a:ext cx="9144000" cy="6209705"/>
            <a:chOff x="0" y="0"/>
            <a:chExt cx="9144000" cy="6209705"/>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pic>
          <p:nvPicPr>
            <p:cNvPr id="10" name="Picture 2"/>
            <p:cNvPicPr>
              <a:picLocks noChangeAspect="1" noChangeArrowheads="1"/>
            </p:cNvPicPr>
            <p:nvPr/>
          </p:nvPicPr>
          <p:blipFill>
            <a:blip r:embed="rId3" cstate="print"/>
            <a:srcRect/>
            <a:stretch>
              <a:fillRect/>
            </a:stretch>
          </p:blipFill>
          <p:spPr bwMode="auto">
            <a:xfrm>
              <a:off x="5300693" y="981075"/>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500694" y="1071546"/>
              <a:ext cx="3605213" cy="830997"/>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4" cstate="print"/>
            <a:srcRect/>
            <a:stretch>
              <a:fillRect/>
            </a:stretch>
          </p:blipFill>
          <p:spPr bwMode="auto">
            <a:xfrm>
              <a:off x="5581650" y="2276872"/>
              <a:ext cx="3346450" cy="1035057"/>
            </a:xfrm>
            <a:prstGeom prst="rect">
              <a:avLst/>
            </a:prstGeom>
            <a:noFill/>
            <a:ln w="9525">
              <a:noFill/>
              <a:miter lim="800000"/>
              <a:headEnd/>
              <a:tailEnd/>
            </a:ln>
          </p:spPr>
        </p:pic>
        <p:sp>
          <p:nvSpPr>
            <p:cNvPr id="18" name="TextBox 17">
              <a:hlinkClick r:id="rId5" action="ppaction://hlinksldjump"/>
            </p:cNvPr>
            <p:cNvSpPr txBox="1"/>
            <p:nvPr/>
          </p:nvSpPr>
          <p:spPr>
            <a:xfrm>
              <a:off x="6559575" y="2564904"/>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4" cstate="print"/>
            <a:srcRect r="5480"/>
            <a:stretch>
              <a:fillRect/>
            </a:stretch>
          </p:blipFill>
          <p:spPr bwMode="auto">
            <a:xfrm>
              <a:off x="4214810" y="3717032"/>
              <a:ext cx="4929190" cy="1052512"/>
            </a:xfrm>
            <a:prstGeom prst="rect">
              <a:avLst/>
            </a:prstGeom>
            <a:noFill/>
            <a:ln w="9525">
              <a:noFill/>
              <a:miter lim="800000"/>
              <a:headEnd/>
              <a:tailEnd/>
            </a:ln>
          </p:spPr>
        </p:pic>
        <p:sp>
          <p:nvSpPr>
            <p:cNvPr id="22" name="TextBox 21">
              <a:hlinkClick r:id="rId6" action="ppaction://hlinksldjump"/>
            </p:cNvPr>
            <p:cNvSpPr txBox="1"/>
            <p:nvPr/>
          </p:nvSpPr>
          <p:spPr>
            <a:xfrm>
              <a:off x="5229225" y="4005064"/>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4" cstate="print"/>
            <a:srcRect/>
            <a:stretch>
              <a:fillRect/>
            </a:stretch>
          </p:blipFill>
          <p:spPr bwMode="auto">
            <a:xfrm>
              <a:off x="3714744" y="5157192"/>
              <a:ext cx="5119694" cy="1052513"/>
            </a:xfrm>
            <a:prstGeom prst="rect">
              <a:avLst/>
            </a:prstGeom>
            <a:noFill/>
            <a:ln w="9525">
              <a:noFill/>
              <a:miter lim="800000"/>
              <a:headEnd/>
              <a:tailEnd/>
            </a:ln>
          </p:spPr>
        </p:pic>
        <p:sp>
          <p:nvSpPr>
            <p:cNvPr id="2" name="TextBox 21">
              <a:hlinkClick r:id="rId7" action="ppaction://hlinksldjump"/>
            </p:cNvPr>
            <p:cNvSpPr txBox="1"/>
            <p:nvPr/>
          </p:nvSpPr>
          <p:spPr>
            <a:xfrm>
              <a:off x="4759348" y="5446385"/>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grpSp>
      <p:grpSp>
        <p:nvGrpSpPr>
          <p:cNvPr id="17" name="组合 16"/>
          <p:cNvGrpSpPr/>
          <p:nvPr/>
        </p:nvGrpSpPr>
        <p:grpSpPr>
          <a:xfrm>
            <a:off x="53311" y="-24"/>
            <a:ext cx="9305035" cy="708025"/>
            <a:chOff x="53311" y="-24"/>
            <a:chExt cx="9305035" cy="708025"/>
          </a:xfrm>
        </p:grpSpPr>
        <p:sp>
          <p:nvSpPr>
            <p:cNvPr id="20"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24"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5"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sp>
          <p:nvSpPr>
            <p:cNvPr id="26" name="TextBox 25"/>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grpSp>
      <p:pic>
        <p:nvPicPr>
          <p:cNvPr id="19" name="Picture 4">
            <a:hlinkClick r:id="rId8" action="ppaction://hlinksldjump"/>
          </p:cNvPr>
          <p:cNvPicPr>
            <a:picLocks noChangeAspect="1" noChangeArrowheads="1"/>
          </p:cNvPicPr>
          <p:nvPr/>
        </p:nvPicPr>
        <p:blipFill>
          <a:blip r:embed="rId9"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451406"/>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No amount of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will do …</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20738"/>
          </a:xfrm>
          <a:prstGeom prst="rect">
            <a:avLst/>
          </a:prstGeom>
          <a:noFill/>
          <a:ln w="9525">
            <a:noFill/>
            <a:miter lim="800000"/>
            <a:headEnd/>
            <a:tailEnd/>
          </a:ln>
        </p:spPr>
        <p:txBody>
          <a:bodyPr>
            <a:spAutoFit/>
          </a:bodyPr>
          <a:lstStyle/>
          <a:p>
            <a:pPr algn="just">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“无论如何都不会发生期待的结果”</a:t>
            </a:r>
            <a:r>
              <a:rPr lang="zh-CN" altLang="en-US" sz="2600" dirty="0" smtClean="0">
                <a:latin typeface="华文行楷" pitchFamily="2" charset="-122"/>
                <a:ea typeface="华文行楷" pitchFamily="2" charset="-122"/>
              </a:rPr>
              <a:t>。</a:t>
            </a:r>
            <a:endParaRPr lang="en-US" altLang="zh-CN" sz="2600" dirty="0" smtClean="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03648" y="4035836"/>
            <a:ext cx="4382798" cy="461665"/>
          </a:xfrm>
          <a:prstGeom prst="rect">
            <a:avLst/>
          </a:prstGeom>
          <a:solidFill>
            <a:srgbClr val="FFC000"/>
          </a:solidFill>
          <a:effectLst>
            <a:softEdge rad="127000"/>
          </a:effectLst>
        </p:spPr>
        <p:txBody>
          <a:bodyPr wrap="square" rtlCol="0">
            <a:spAutoFit/>
          </a:bodyPr>
          <a:lstStyle/>
          <a:p>
            <a:r>
              <a:rPr lang="en-US" altLang="zh-CN" sz="2400" dirty="0" smtClean="0"/>
              <a:t>(stubborn /</a:t>
            </a:r>
            <a:r>
              <a:rPr lang="en-US" sz="2400" dirty="0" smtClean="0"/>
              <a:t> no amount of words</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2095713"/>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03648" y="2726370"/>
            <a:ext cx="6696744" cy="590931"/>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他十分固执，无论怎么说，都不会使他改变心意。</a:t>
            </a:r>
            <a:endParaRPr lang="en-US" altLang="zh-CN" sz="2400" dirty="0" smtClean="0">
              <a:latin typeface="华文行楷" pitchFamily="2" charset="-122"/>
              <a:ea typeface="华文行楷" pitchFamily="2" charset="-122"/>
            </a:endParaRPr>
          </a:p>
        </p:txBody>
      </p:sp>
      <p:sp>
        <p:nvSpPr>
          <p:cNvPr id="25" name="TextBox 24"/>
          <p:cNvSpPr txBox="1"/>
          <p:nvPr/>
        </p:nvSpPr>
        <p:spPr>
          <a:xfrm>
            <a:off x="1403648" y="354919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03648" y="4706754"/>
            <a:ext cx="6515850" cy="810478"/>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latin typeface="Helvetica"/>
              </a:rPr>
              <a:t>He is very stubborn and </a:t>
            </a:r>
            <a:r>
              <a:rPr kumimoji="1" lang="en-US" altLang="zh-CN" sz="2400" i="1" dirty="0" smtClean="0">
                <a:solidFill>
                  <a:srgbClr val="FF0000"/>
                </a:solidFill>
                <a:latin typeface="Helvetica"/>
              </a:rPr>
              <a:t>no amount of </a:t>
            </a:r>
            <a:r>
              <a:rPr kumimoji="1" lang="en-US" altLang="zh-CN" sz="2400" dirty="0" smtClean="0">
                <a:latin typeface="Helvetica"/>
              </a:rPr>
              <a:t>words will make him</a:t>
            </a:r>
            <a:r>
              <a:rPr kumimoji="1" lang="en-US" altLang="zh-CN" sz="2400" i="1" dirty="0" smtClean="0">
                <a:solidFill>
                  <a:srgbClr val="FF0000"/>
                </a:solidFill>
                <a:latin typeface="Helvetica"/>
              </a:rPr>
              <a:t> </a:t>
            </a:r>
            <a:r>
              <a:rPr kumimoji="1" lang="en-US" altLang="zh-CN" sz="2400" dirty="0" smtClean="0">
                <a:latin typeface="Helvetica"/>
              </a:rPr>
              <a:t>change his mind.</a:t>
            </a:r>
          </a:p>
        </p:txBody>
      </p:sp>
      <p:pic>
        <p:nvPicPr>
          <p:cNvPr id="19"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93462"/>
            <a:ext cx="5976937" cy="1200329"/>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要达到这样的标准是很荒唐的，</a:t>
            </a:r>
            <a:r>
              <a:rPr lang="zh-CN" altLang="en-US" sz="2400" dirty="0" smtClean="0">
                <a:solidFill>
                  <a:srgbClr val="C00000"/>
                </a:solidFill>
                <a:latin typeface="华文行楷" pitchFamily="2" charset="-122"/>
                <a:ea typeface="华文行楷" pitchFamily="2" charset="-122"/>
              </a:rPr>
              <a:t>尤其是当</a:t>
            </a:r>
            <a:r>
              <a:rPr lang="zh-CN" altLang="en-US" sz="2400" dirty="0" smtClean="0">
                <a:latin typeface="华文行楷" pitchFamily="2" charset="-122"/>
                <a:ea typeface="华文行楷" pitchFamily="2" charset="-122"/>
              </a:rPr>
              <a:t>我们想想那种洋娃娃的腰围尺寸，就知道其相对尺寸对任何一个活人来说都是不可企及的。</a:t>
            </a:r>
          </a:p>
        </p:txBody>
      </p:sp>
      <p:sp>
        <p:nvSpPr>
          <p:cNvPr id="240643"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26675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751263"/>
            <a:ext cx="6239321" cy="1938992"/>
          </a:xfrm>
          <a:prstGeom prst="rect">
            <a:avLst/>
          </a:prstGeom>
          <a:noFill/>
          <a:ln w="9525">
            <a:noFill/>
            <a:miter lim="800000"/>
            <a:headEnd/>
            <a:tailEnd/>
          </a:ln>
        </p:spPr>
        <p:txBody>
          <a:bodyPr wrap="square">
            <a:spAutoFit/>
          </a:bodyPr>
          <a:lstStyle/>
          <a:p>
            <a:r>
              <a:rPr lang="en-US" altLang="zh-CN" sz="2400" dirty="0" smtClean="0">
                <a:latin typeface="Helvetica"/>
              </a:rPr>
              <a:t>This is an absurd standard to live up to, </a:t>
            </a:r>
            <a:r>
              <a:rPr lang="en-US" altLang="zh-CN" sz="2400" b="1" dirty="0" smtClean="0">
                <a:solidFill>
                  <a:srgbClr val="FF6600"/>
                </a:solidFill>
                <a:latin typeface="Helvetica"/>
              </a:rPr>
              <a:t>especially when </a:t>
            </a:r>
            <a:r>
              <a:rPr lang="en-US" altLang="zh-CN" sz="2400" dirty="0" smtClean="0">
                <a:latin typeface="Helvetica"/>
              </a:rPr>
              <a:t>you consider the size of the doll’s waist, a relative measurement physically impossible for a living human to achieve. </a:t>
            </a: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170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810478"/>
          </a:xfrm>
          <a:prstGeom prst="rect">
            <a:avLst/>
          </a:prstGeom>
          <a:noFill/>
          <a:ln w="9525">
            <a:noFill/>
            <a:miter lim="800000"/>
            <a:headEnd/>
            <a:tailEnd/>
          </a:ln>
        </p:spPr>
        <p:txBody>
          <a:bodyPr>
            <a:spAutoFit/>
          </a:bodyPr>
          <a:lstStyle/>
          <a:p>
            <a:pPr>
              <a:lnSpc>
                <a:spcPts val="2800"/>
              </a:lnSpc>
            </a:pP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happens, especially when…</a:t>
            </a:r>
            <a:r>
              <a:rPr lang="en-US" altLang="zh-CN" sz="2600" dirty="0">
                <a:latin typeface="Helvetica"/>
                <a:ea typeface="华文行楷" pitchFamily="2" charset="-122"/>
              </a:rPr>
              <a:t/>
            </a:r>
            <a:br>
              <a:rPr lang="en-US" altLang="zh-CN" sz="2600" dirty="0">
                <a:latin typeface="Helvetica"/>
                <a:ea typeface="华文行楷" pitchFamily="2" charset="-122"/>
              </a:rPr>
            </a:b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00166" y="3931042"/>
            <a:ext cx="6088062"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“事物的普遍性或严重性”。</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492848" y="3770463"/>
            <a:ext cx="3936408" cy="461665"/>
          </a:xfrm>
          <a:prstGeom prst="rect">
            <a:avLst/>
          </a:prstGeom>
          <a:solidFill>
            <a:srgbClr val="FFC000"/>
          </a:solidFill>
          <a:effectLst>
            <a:softEdge rad="127000"/>
          </a:effectLst>
        </p:spPr>
        <p:txBody>
          <a:bodyPr wrap="square" rtlCol="0">
            <a:spAutoFit/>
          </a:bodyPr>
          <a:lstStyle/>
          <a:p>
            <a:r>
              <a:rPr lang="en-US" altLang="zh-CN" sz="2400" dirty="0" smtClean="0"/>
              <a:t>(study abroad/ beloved ones</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92848" y="198770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92848" y="2469103"/>
            <a:ext cx="6515850" cy="830997"/>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出国留学会是一次艰难的经历，特别是当你不得不离开所爱的人，独自面对全新的环境。</a:t>
            </a:r>
          </a:p>
        </p:txBody>
      </p:sp>
      <p:sp>
        <p:nvSpPr>
          <p:cNvPr id="25" name="TextBox 24"/>
          <p:cNvSpPr txBox="1"/>
          <p:nvPr/>
        </p:nvSpPr>
        <p:spPr>
          <a:xfrm>
            <a:off x="1492848" y="328906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92848" y="4221088"/>
            <a:ext cx="6515850"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latin typeface="Helvetica"/>
              </a:rPr>
              <a:t>Studying abroad can be a difficult experience, </a:t>
            </a:r>
            <a:r>
              <a:rPr kumimoji="1" lang="en-US" altLang="zh-CN" sz="2400" i="1" dirty="0" smtClean="0">
                <a:solidFill>
                  <a:srgbClr val="FF0000"/>
                </a:solidFill>
                <a:latin typeface="Helvetica"/>
              </a:rPr>
              <a:t>especially when </a:t>
            </a:r>
            <a:r>
              <a:rPr kumimoji="1" lang="en-US" altLang="zh-CN" sz="2400" dirty="0" smtClean="0">
                <a:latin typeface="Helvetica"/>
              </a:rPr>
              <a:t>you have to leave your beloved ones and face the new environment all alone.</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331641" y="1988840"/>
            <a:ext cx="6528218" cy="1569660"/>
          </a:xfrm>
          <a:prstGeom prst="rect">
            <a:avLst/>
          </a:prstGeom>
          <a:noFill/>
          <a:ln w="9525">
            <a:noFill/>
            <a:miter lim="800000"/>
            <a:headEnd/>
            <a:tailEnd/>
          </a:ln>
        </p:spPr>
        <p:txBody>
          <a:bodyPr wrap="square">
            <a:spAutoFit/>
          </a:bodyPr>
          <a:lstStyle/>
          <a:p>
            <a:r>
              <a:rPr lang="zh-CN" altLang="en-US" sz="2400" dirty="0" smtClean="0">
                <a:solidFill>
                  <a:srgbClr val="C00000"/>
                </a:solidFill>
                <a:latin typeface="华文行楷" pitchFamily="2" charset="-122"/>
                <a:ea typeface="华文行楷" pitchFamily="2" charset="-122"/>
              </a:rPr>
              <a:t>我并不是说</a:t>
            </a:r>
            <a:r>
              <a:rPr lang="zh-CN" altLang="en-US" sz="2400" dirty="0" smtClean="0">
                <a:latin typeface="华文行楷" pitchFamily="2" charset="-122"/>
                <a:ea typeface="华文行楷" pitchFamily="2" charset="-122"/>
              </a:rPr>
              <a:t>男性优于女性。</a:t>
            </a:r>
            <a:r>
              <a:rPr lang="zh-CN" altLang="en-US" sz="2400" dirty="0" smtClean="0">
                <a:solidFill>
                  <a:srgbClr val="C00000"/>
                </a:solidFill>
                <a:latin typeface="华文行楷" pitchFamily="2" charset="-122"/>
                <a:ea typeface="华文行楷" pitchFamily="2" charset="-122"/>
              </a:rPr>
              <a:t>我的意思是</a:t>
            </a:r>
            <a:r>
              <a:rPr lang="zh-CN" altLang="en-US" sz="2400" dirty="0" smtClean="0">
                <a:latin typeface="华文行楷" pitchFamily="2" charset="-122"/>
                <a:ea typeface="华文行楷" pitchFamily="2" charset="-122"/>
              </a:rPr>
              <a:t>你不可能让一群中年男子在布拉德</a:t>
            </a:r>
            <a:r>
              <a:rPr lang="en-US" altLang="zh-CN" sz="2400" dirty="0" smtClean="0">
                <a:latin typeface="华文行楷" pitchFamily="2" charset="-122"/>
                <a:ea typeface="华文行楷" pitchFamily="2" charset="-122"/>
              </a:rPr>
              <a:t>· </a:t>
            </a:r>
            <a:r>
              <a:rPr lang="zh-CN" altLang="en-US" sz="2400" dirty="0" smtClean="0">
                <a:latin typeface="华文行楷" pitchFamily="2" charset="-122"/>
                <a:ea typeface="华文行楷" pitchFamily="2" charset="-122"/>
              </a:rPr>
              <a:t>皮特的指导下把化妆品敷到自己脸上，期望自己能看起来更像布拉德。</a:t>
            </a:r>
            <a:endParaRPr lang="zh-CN" altLang="en-US" sz="2400" dirty="0">
              <a:latin typeface="华文行楷" pitchFamily="2" charset="-122"/>
              <a:ea typeface="华文行楷" pitchFamily="2" charset="-122"/>
            </a:endParaRPr>
          </a:p>
        </p:txBody>
      </p:sp>
      <p:sp>
        <p:nvSpPr>
          <p:cNvPr id="244739" name="TextBox 4"/>
          <p:cNvSpPr txBox="1">
            <a:spLocks noChangeArrowheads="1"/>
          </p:cNvSpPr>
          <p:nvPr/>
        </p:nvSpPr>
        <p:spPr bwMode="auto">
          <a:xfrm>
            <a:off x="1369763" y="1484784"/>
            <a:ext cx="2132725" cy="523875"/>
          </a:xfrm>
          <a:prstGeom prst="rect">
            <a:avLst/>
          </a:prstGeom>
          <a:noFill/>
          <a:ln w="9525">
            <a:noFill/>
            <a:miter lim="800000"/>
            <a:headEnd/>
            <a:tailEnd/>
          </a:ln>
        </p:spPr>
        <p:txBody>
          <a:bodyPr wrap="square">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331641" y="3520366"/>
            <a:ext cx="2044294" cy="522287"/>
          </a:xfrm>
          <a:prstGeom prst="rect">
            <a:avLst/>
          </a:prstGeom>
          <a:noFill/>
          <a:ln w="9525">
            <a:noFill/>
            <a:miter lim="800000"/>
            <a:headEnd/>
            <a:tailEnd/>
          </a:ln>
        </p:spPr>
        <p:txBody>
          <a:bodyPr wrap="square">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331640" y="4004760"/>
            <a:ext cx="6672235" cy="1938992"/>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a:rPr>
              <a:t>I’m not saying that </a:t>
            </a:r>
            <a:r>
              <a:rPr lang="en-US" altLang="zh-CN" sz="2400" dirty="0" smtClean="0">
                <a:latin typeface="Helvetica"/>
              </a:rPr>
              <a:t>men are superior. </a:t>
            </a:r>
            <a:r>
              <a:rPr lang="en-US" altLang="zh-CN" sz="2400" b="1" dirty="0" smtClean="0">
                <a:solidFill>
                  <a:srgbClr val="FF6600"/>
                </a:solidFill>
                <a:latin typeface="Helvetica"/>
              </a:rPr>
              <a:t>I’m just saying that </a:t>
            </a:r>
            <a:r>
              <a:rPr lang="en-US" altLang="zh-CN" sz="2400" dirty="0" smtClean="0">
                <a:latin typeface="Helvetica"/>
              </a:rPr>
              <a:t>you’re not going to get a group of middle-aged men to plaster cosmetics to themselves under the instruction of Brad Pitt in hopes of looking more like him. </a:t>
            </a:r>
            <a:endParaRPr lang="en-US" altLang="zh-CN" sz="2400" dirty="0">
              <a:latin typeface="Helvetica"/>
            </a:endParaRPr>
          </a:p>
        </p:txBody>
      </p:sp>
      <p:cxnSp>
        <p:nvCxnSpPr>
          <p:cNvPr id="4" name="直接连接符 3"/>
          <p:cNvCxnSpPr/>
          <p:nvPr/>
        </p:nvCxnSpPr>
        <p:spPr>
          <a:xfrm>
            <a:off x="1369808" y="1984850"/>
            <a:ext cx="6202019"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369808" y="4020432"/>
            <a:ext cx="6437301"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943752"/>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95686" y="2045135"/>
            <a:ext cx="5976710" cy="1169551"/>
          </a:xfrm>
          <a:prstGeom prst="rect">
            <a:avLst/>
          </a:prstGeom>
          <a:noFill/>
          <a:ln w="9525">
            <a:noFill/>
            <a:miter lim="800000"/>
            <a:headEnd/>
            <a:tailEnd/>
          </a:ln>
        </p:spPr>
        <p:txBody>
          <a:bodyPr wrap="square">
            <a:spAutoFit/>
          </a:bodyPr>
          <a:lstStyle/>
          <a:p>
            <a:pPr>
              <a:lnSpc>
                <a:spcPts val="2800"/>
              </a:lnSpc>
            </a:pPr>
            <a:r>
              <a:rPr lang="en-US" altLang="zh-CN" sz="2500" dirty="0" smtClean="0">
                <a:latin typeface="Helvetica"/>
                <a:ea typeface="华文行楷" pitchFamily="2" charset="-122"/>
              </a:rPr>
              <a:t>I’m not saying that…. I’m just saying that.…</a:t>
            </a:r>
          </a:p>
          <a:p>
            <a:pPr>
              <a:lnSpc>
                <a:spcPts val="2800"/>
              </a:lnSpc>
            </a:pPr>
            <a:endParaRPr lang="en-US" altLang="zh-CN" sz="25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21146" y="3857628"/>
            <a:ext cx="6408440" cy="457818"/>
          </a:xfrm>
          <a:prstGeom prst="rect">
            <a:avLst/>
          </a:prstGeom>
          <a:noFill/>
          <a:ln w="9525">
            <a:noFill/>
            <a:miter lim="800000"/>
            <a:headEnd/>
            <a:tailEnd/>
          </a:ln>
        </p:spPr>
        <p:txBody>
          <a:bodyPr wrap="square">
            <a:spAutoFit/>
          </a:bodyPr>
          <a:lstStyle/>
          <a:p>
            <a:pPr>
              <a:lnSpc>
                <a:spcPts val="2800"/>
              </a:lnSpc>
              <a:spcBef>
                <a:spcPct val="50000"/>
              </a:spcBef>
            </a:pPr>
            <a:r>
              <a:rPr lang="zh-CN" altLang="en-US" sz="2400" dirty="0" smtClean="0">
                <a:latin typeface="华文行楷" pitchFamily="2" charset="-122"/>
                <a:ea typeface="华文行楷" pitchFamily="2" charset="-122"/>
              </a:rPr>
              <a:t>用于更正</a:t>
            </a:r>
            <a:r>
              <a:rPr lang="zh-CN" altLang="en-US" sz="2400" dirty="0" smtClean="0">
                <a:solidFill>
                  <a:srgbClr val="71AE0E"/>
                </a:solidFill>
                <a:latin typeface="华文行楷" pitchFamily="2" charset="-122"/>
                <a:ea typeface="华文行楷" pitchFamily="2" charset="-122"/>
              </a:rPr>
              <a:t>“某人真实的想法”</a:t>
            </a:r>
            <a:r>
              <a:rPr kumimoji="1" lang="zh-CN" altLang="en-US" sz="2400" dirty="0" smtClean="0">
                <a:latin typeface="华文楷体" pitchFamily="2" charset="-122"/>
                <a:ea typeface="华文楷体" pitchFamily="2" charset="-122"/>
              </a:rPr>
              <a:t>。</a:t>
            </a:r>
            <a:endParaRPr lang="zh-CN" altLang="en-US" sz="24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71538" y="3913835"/>
            <a:ext cx="6786610"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(be of no importance </a:t>
            </a:r>
            <a:r>
              <a:rPr kumimoji="1" lang="en-US" altLang="zh-CN" sz="2400" dirty="0" smtClean="0">
                <a:solidFill>
                  <a:schemeClr val="accent4">
                    <a:lumMod val="10000"/>
                  </a:schemeClr>
                </a:solidFill>
              </a:rPr>
              <a:t>/ </a:t>
            </a:r>
            <a:r>
              <a:rPr kumimoji="1" lang="en-US" altLang="zh-CN" sz="2400" dirty="0" smtClean="0">
                <a:solidFill>
                  <a:srgbClr val="000000"/>
                </a:solidFill>
              </a:rPr>
              <a:t>inner beauty/ valuable)</a:t>
            </a:r>
            <a:endParaRPr kumimoji="1" lang="en-US" altLang="zh-CN" sz="2400" dirty="0">
              <a:solidFill>
                <a:schemeClr val="accent4">
                  <a:lumMod val="10000"/>
                </a:schemeClr>
              </a:solidFill>
            </a:endParaRPr>
          </a:p>
        </p:txBody>
      </p:sp>
      <p:sp>
        <p:nvSpPr>
          <p:cNvPr id="23" name="TextBox 22"/>
          <p:cNvSpPr txBox="1"/>
          <p:nvPr/>
        </p:nvSpPr>
        <p:spPr>
          <a:xfrm>
            <a:off x="1071538" y="192844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71538" y="2391213"/>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我不是说外貌不重要；我的意思是内在美在大多数情况下更加珍贵。</a:t>
            </a:r>
          </a:p>
        </p:txBody>
      </p:sp>
      <p:sp>
        <p:nvSpPr>
          <p:cNvPr id="25" name="TextBox 24"/>
          <p:cNvSpPr txBox="1"/>
          <p:nvPr/>
        </p:nvSpPr>
        <p:spPr>
          <a:xfrm>
            <a:off x="1071538" y="345106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71538" y="4419689"/>
            <a:ext cx="6643734" cy="1169551"/>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i="1" dirty="0" smtClean="0">
                <a:solidFill>
                  <a:srgbClr val="FF0000"/>
                </a:solidFill>
                <a:latin typeface="Helvetica"/>
              </a:rPr>
              <a:t>I’m not saying that </a:t>
            </a:r>
            <a:r>
              <a:rPr kumimoji="1" lang="en-US" altLang="zh-CN" sz="2400" dirty="0" smtClean="0">
                <a:latin typeface="Helvetica"/>
              </a:rPr>
              <a:t>appearance is of no importance. </a:t>
            </a:r>
            <a:r>
              <a:rPr kumimoji="1" lang="en-US" altLang="zh-CN" sz="2400" i="1" dirty="0" smtClean="0">
                <a:solidFill>
                  <a:srgbClr val="FF0000"/>
                </a:solidFill>
                <a:latin typeface="Helvetica"/>
              </a:rPr>
              <a:t>I’m just saying that </a:t>
            </a:r>
            <a:r>
              <a:rPr kumimoji="1" lang="en-US" altLang="zh-CN" sz="2400" dirty="0" smtClean="0">
                <a:latin typeface="Helvetica"/>
              </a:rPr>
              <a:t>inner beauty, under most conditions, is more valuable.</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00166" y="2132856"/>
            <a:ext cx="5976937" cy="1569660"/>
          </a:xfrm>
          <a:prstGeom prst="rect">
            <a:avLst/>
          </a:prstGeom>
          <a:noFill/>
          <a:ln w="9525">
            <a:noFill/>
            <a:miter lim="800000"/>
            <a:headEnd/>
            <a:tailEnd/>
          </a:ln>
        </p:spPr>
        <p:txBody>
          <a:bodyPr>
            <a:spAutoFit/>
          </a:bodyPr>
          <a:lstStyle/>
          <a:p>
            <a:r>
              <a:rPr lang="zh-CN" altLang="en-US" sz="2400" dirty="0" smtClean="0">
                <a:solidFill>
                  <a:srgbClr val="C00000"/>
                </a:solidFill>
                <a:latin typeface="华文行楷" pitchFamily="2" charset="-122"/>
                <a:ea typeface="华文行楷" pitchFamily="2" charset="-122"/>
              </a:rPr>
              <a:t>不管怎样，言归正传：</a:t>
            </a:r>
            <a:r>
              <a:rPr lang="zh-CN" altLang="en-US" sz="2400" dirty="0" smtClean="0">
                <a:latin typeface="华文行楷" pitchFamily="2" charset="-122"/>
                <a:ea typeface="华文行楷" pitchFamily="2" charset="-122"/>
              </a:rPr>
              <a:t>如果你是一位男性，当有女士问你她看起来怎么样时，你千万不能说她看起来很糟糕，那样肯定会使她立刻迁怒于你，这也是你咎由自取。</a:t>
            </a: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00166" y="3607194"/>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0166" y="4091588"/>
            <a:ext cx="6240186" cy="1938992"/>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a:rPr>
              <a:t>Anyway, to get back to my original point:</a:t>
            </a:r>
            <a:r>
              <a:rPr lang="en-US" altLang="zh-CN" sz="2400" dirty="0" smtClean="0">
                <a:latin typeface="Helvetica"/>
              </a:rPr>
              <a:t> If you’re a man, and a woman asks you how she looks, you can’t say she looks bad without receiving immediate and well-deserved outrage. </a:t>
            </a: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10726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6030580"/>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95686" y="2045135"/>
            <a:ext cx="5976710" cy="1169551"/>
          </a:xfrm>
          <a:prstGeom prst="rect">
            <a:avLst/>
          </a:prstGeom>
          <a:noFill/>
          <a:ln w="9525">
            <a:noFill/>
            <a:miter lim="800000"/>
            <a:headEnd/>
            <a:tailEnd/>
          </a:ln>
        </p:spPr>
        <p:txBody>
          <a:bodyPr wrap="square">
            <a:spAutoFit/>
          </a:bodyPr>
          <a:lstStyle/>
          <a:p>
            <a:pPr>
              <a:lnSpc>
                <a:spcPts val="2800"/>
              </a:lnSpc>
            </a:pPr>
            <a:r>
              <a:rPr lang="en-US" altLang="zh-CN" sz="2500" dirty="0" smtClean="0">
                <a:latin typeface="Helvetica"/>
                <a:ea typeface="华文行楷" pitchFamily="2" charset="-122"/>
              </a:rPr>
              <a:t>Anyway, to get back to my original point:… </a:t>
            </a:r>
          </a:p>
          <a:p>
            <a:pPr>
              <a:lnSpc>
                <a:spcPts val="2800"/>
              </a:lnSpc>
            </a:pPr>
            <a:endParaRPr lang="en-US" altLang="zh-CN" sz="25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21146" y="3857628"/>
            <a:ext cx="6408440" cy="457818"/>
          </a:xfrm>
          <a:prstGeom prst="rect">
            <a:avLst/>
          </a:prstGeom>
          <a:noFill/>
          <a:ln w="9525">
            <a:noFill/>
            <a:miter lim="800000"/>
            <a:headEnd/>
            <a:tailEnd/>
          </a:ln>
        </p:spPr>
        <p:txBody>
          <a:bodyPr wrap="square">
            <a:spAutoFit/>
          </a:bodyPr>
          <a:lstStyle/>
          <a:p>
            <a:pPr>
              <a:lnSpc>
                <a:spcPts val="2800"/>
              </a:lnSpc>
              <a:spcBef>
                <a:spcPct val="50000"/>
              </a:spcBef>
            </a:pPr>
            <a:r>
              <a:rPr lang="zh-CN" altLang="en-US" sz="2500" dirty="0" smtClean="0">
                <a:latin typeface="华文行楷" pitchFamily="2" charset="-122"/>
                <a:ea typeface="华文行楷" pitchFamily="2" charset="-122"/>
              </a:rPr>
              <a:t>用于表达</a:t>
            </a:r>
            <a:r>
              <a:rPr lang="zh-CN" altLang="en-US" sz="2500" dirty="0" smtClean="0">
                <a:solidFill>
                  <a:srgbClr val="71AE0E"/>
                </a:solidFill>
                <a:latin typeface="华文行楷" pitchFamily="2" charset="-122"/>
                <a:ea typeface="华文行楷" pitchFamily="2" charset="-122"/>
              </a:rPr>
              <a:t>“言归正传”</a:t>
            </a:r>
            <a:r>
              <a:rPr kumimoji="1" lang="zh-CN" altLang="en-US" sz="2500" dirty="0" smtClean="0">
                <a:latin typeface="华文楷体" pitchFamily="2" charset="-122"/>
                <a:ea typeface="华文楷体" pitchFamily="2" charset="-122"/>
              </a:rPr>
              <a:t>。</a:t>
            </a:r>
            <a:endParaRPr lang="zh-CN" altLang="en-US" sz="25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cstate="print"/>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
        <p:nvSpPr>
          <p:cNvPr id="15" name="TextBox 14"/>
          <p:cNvSpPr txBox="1"/>
          <p:nvPr/>
        </p:nvSpPr>
        <p:spPr>
          <a:xfrm>
            <a:off x="831036" y="1484784"/>
            <a:ext cx="8133452" cy="892552"/>
          </a:xfrm>
          <a:prstGeom prst="rect">
            <a:avLst/>
          </a:prstGeom>
          <a:noFill/>
        </p:spPr>
        <p:txBody>
          <a:bodyPr wrap="square" rtlCol="0">
            <a:spAutoFit/>
          </a:bodyPr>
          <a:lstStyle/>
          <a:p>
            <a:pPr marL="514350" indent="-514350">
              <a:buAutoNum type="arabicPeriod"/>
            </a:pPr>
            <a:r>
              <a:rPr lang="en-US" altLang="zh-CN" sz="2600" dirty="0" smtClean="0">
                <a:latin typeface="Helvetica" pitchFamily="34" charset="0"/>
                <a:ea typeface="Cambria Math" pitchFamily="-112" charset="0"/>
                <a:cs typeface="Arial" pitchFamily="-112" charset="0"/>
              </a:rPr>
              <a:t>What are these products in the following pictures  </a:t>
            </a:r>
          </a:p>
          <a:p>
            <a:pPr marL="514350" indent="-514350"/>
            <a:r>
              <a:rPr lang="en-US" altLang="zh-CN" sz="2600" dirty="0" smtClean="0">
                <a:latin typeface="Helvetica" pitchFamily="34" charset="0"/>
                <a:ea typeface="Cambria Math" pitchFamily="-112" charset="0"/>
                <a:cs typeface="Arial" pitchFamily="-112" charset="0"/>
              </a:rPr>
              <a:t>	used for? </a:t>
            </a:r>
          </a:p>
        </p:txBody>
      </p:sp>
      <p:grpSp>
        <p:nvGrpSpPr>
          <p:cNvPr id="32" name="Group 31"/>
          <p:cNvGrpSpPr/>
          <p:nvPr/>
        </p:nvGrpSpPr>
        <p:grpSpPr>
          <a:xfrm>
            <a:off x="2987824" y="2780928"/>
            <a:ext cx="5256583" cy="892552"/>
            <a:chOff x="2987824" y="2780928"/>
            <a:chExt cx="5256583" cy="892552"/>
          </a:xfrm>
        </p:grpSpPr>
        <p:sp>
          <p:nvSpPr>
            <p:cNvPr id="23" name="TextBox 22"/>
            <p:cNvSpPr txBox="1"/>
            <p:nvPr/>
          </p:nvSpPr>
          <p:spPr>
            <a:xfrm>
              <a:off x="3203847" y="2780928"/>
              <a:ext cx="4979592" cy="892552"/>
            </a:xfrm>
            <a:prstGeom prst="rect">
              <a:avLst/>
            </a:prstGeom>
            <a:noFill/>
          </p:spPr>
          <p:txBody>
            <a:bodyPr vert="horz" wrap="square" rtlCol="0">
              <a:spAutoFit/>
            </a:bodyPr>
            <a:lstStyle/>
            <a:p>
              <a:pPr>
                <a:spcAft>
                  <a:spcPts val="1200"/>
                </a:spcAft>
                <a:buClr>
                  <a:srgbClr val="0E9D80"/>
                </a:buClr>
              </a:pPr>
              <a:r>
                <a:rPr lang="en-US" altLang="zh-CN" sz="2600" dirty="0" smtClean="0">
                  <a:latin typeface="Helvetica" pitchFamily="34" charset="0"/>
                  <a:cs typeface="Helvetica" pitchFamily="34" charset="0"/>
                </a:rPr>
                <a:t>Lipstick is used to apply color to the lips.</a:t>
              </a:r>
              <a:endParaRPr lang="en-US" altLang="zh-CN" sz="2600" b="1" dirty="0" smtClean="0">
                <a:latin typeface="Helvetica" pitchFamily="34" charset="0"/>
                <a:cs typeface="Helvetica" pitchFamily="34" charset="0"/>
              </a:endParaRPr>
            </a:p>
          </p:txBody>
        </p:sp>
        <p:sp>
          <p:nvSpPr>
            <p:cNvPr id="30" name="圆角矩形 14"/>
            <p:cNvSpPr/>
            <p:nvPr/>
          </p:nvSpPr>
          <p:spPr>
            <a:xfrm>
              <a:off x="2987824" y="2780928"/>
              <a:ext cx="5256583" cy="892552"/>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3" name="Group 32"/>
          <p:cNvGrpSpPr/>
          <p:nvPr/>
        </p:nvGrpSpPr>
        <p:grpSpPr>
          <a:xfrm>
            <a:off x="2987824" y="4453523"/>
            <a:ext cx="5846614" cy="1761559"/>
            <a:chOff x="2987824" y="4715126"/>
            <a:chExt cx="5328592" cy="1429681"/>
          </a:xfrm>
        </p:grpSpPr>
        <p:sp>
          <p:nvSpPr>
            <p:cNvPr id="25" name="TextBox 24"/>
            <p:cNvSpPr txBox="1"/>
            <p:nvPr/>
          </p:nvSpPr>
          <p:spPr>
            <a:xfrm>
              <a:off x="3163921" y="4852143"/>
              <a:ext cx="5109116" cy="1292664"/>
            </a:xfrm>
            <a:prstGeom prst="rect">
              <a:avLst/>
            </a:prstGeom>
            <a:noFill/>
          </p:spPr>
          <p:txBody>
            <a:bodyPr vert="horz" wrap="square" rtlCol="0">
              <a:spAutoFit/>
            </a:bodyPr>
            <a:lstStyle/>
            <a:p>
              <a:r>
                <a:rPr lang="en-US" altLang="zh-CN" sz="2600" dirty="0" smtClean="0">
                  <a:latin typeface="Helvetica" pitchFamily="34" charset="0"/>
                  <a:cs typeface="Helvetica" pitchFamily="34" charset="0"/>
                </a:rPr>
                <a:t>Nail polish is applied to fingernails or toenails to decorate and / or protect the nails.</a:t>
              </a:r>
            </a:p>
          </p:txBody>
        </p:sp>
        <p:sp>
          <p:nvSpPr>
            <p:cNvPr id="31" name="圆角矩形 14"/>
            <p:cNvSpPr/>
            <p:nvPr/>
          </p:nvSpPr>
          <p:spPr>
            <a:xfrm>
              <a:off x="2987824" y="4715126"/>
              <a:ext cx="5328592" cy="1306162"/>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24" name="Picture 23" descr="25-140319132340a1.jpg"/>
          <p:cNvPicPr>
            <a:picLocks noChangeAspect="1"/>
          </p:cNvPicPr>
          <p:nvPr/>
        </p:nvPicPr>
        <p:blipFill>
          <a:blip r:embed="rId4" cstate="print"/>
          <a:stretch>
            <a:fillRect/>
          </a:stretch>
        </p:blipFill>
        <p:spPr>
          <a:xfrm>
            <a:off x="683568" y="4629133"/>
            <a:ext cx="2016224" cy="1344149"/>
          </a:xfrm>
          <a:prstGeom prst="rect">
            <a:avLst/>
          </a:prstGeom>
          <a:noFill/>
          <a:ln>
            <a:noFill/>
          </a:ln>
        </p:spPr>
      </p:pic>
      <p:pic>
        <p:nvPicPr>
          <p:cNvPr id="17" name="Picture 16" descr="LAV-21046-1.jpg"/>
          <p:cNvPicPr>
            <a:picLocks noChangeAspect="1"/>
          </p:cNvPicPr>
          <p:nvPr/>
        </p:nvPicPr>
        <p:blipFill>
          <a:blip r:embed="rId5" cstate="print"/>
          <a:stretch>
            <a:fillRect/>
          </a:stretch>
        </p:blipFill>
        <p:spPr>
          <a:xfrm>
            <a:off x="1004161" y="2348880"/>
            <a:ext cx="1562605" cy="1580186"/>
          </a:xfrm>
          <a:prstGeom prst="rect">
            <a:avLst/>
          </a:prstGeom>
        </p:spPr>
      </p:pic>
      <p:sp>
        <p:nvSpPr>
          <p:cNvPr id="16" name="TextBox 15"/>
          <p:cNvSpPr txBox="1"/>
          <p:nvPr/>
        </p:nvSpPr>
        <p:spPr>
          <a:xfrm>
            <a:off x="1571604" y="3714752"/>
            <a:ext cx="642942" cy="400110"/>
          </a:xfrm>
          <a:prstGeom prst="rect">
            <a:avLst/>
          </a:prstGeom>
          <a:noFill/>
        </p:spPr>
        <p:txBody>
          <a:bodyPr wrap="square" rtlCol="0">
            <a:spAutoFit/>
          </a:bodyPr>
          <a:lstStyle/>
          <a:p>
            <a:r>
              <a:rPr lang="en-US" altLang="zh-CN" sz="2000" dirty="0" smtClean="0"/>
              <a:t>(a)</a:t>
            </a:r>
            <a:endParaRPr lang="zh-CN" altLang="en-US" sz="2000" dirty="0"/>
          </a:p>
        </p:txBody>
      </p:sp>
      <p:sp>
        <p:nvSpPr>
          <p:cNvPr id="22" name="TextBox 21"/>
          <p:cNvSpPr txBox="1"/>
          <p:nvPr/>
        </p:nvSpPr>
        <p:spPr>
          <a:xfrm>
            <a:off x="1571604" y="5774312"/>
            <a:ext cx="642942" cy="400110"/>
          </a:xfrm>
          <a:prstGeom prst="rect">
            <a:avLst/>
          </a:prstGeom>
          <a:noFill/>
        </p:spPr>
        <p:txBody>
          <a:bodyPr wrap="square" rtlCol="0">
            <a:spAutoFit/>
          </a:bodyPr>
          <a:lstStyle/>
          <a:p>
            <a:r>
              <a:rPr lang="en-US" altLang="zh-CN" sz="2000" dirty="0" smtClean="0"/>
              <a:t>(b)</a:t>
            </a:r>
            <a:endParaRPr lang="zh-CN" altLang="en-US" sz="2000" dirty="0"/>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文本框 5"/>
          <p:cNvSpPr txBox="1"/>
          <p:nvPr/>
        </p:nvSpPr>
        <p:spPr>
          <a:xfrm>
            <a:off x="1071538" y="3913835"/>
            <a:ext cx="5857916"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(shower sb. with </a:t>
            </a:r>
            <a:r>
              <a:rPr kumimoji="1" lang="en-US" altLang="zh-CN" sz="2400" dirty="0" err="1" smtClean="0">
                <a:solidFill>
                  <a:srgbClr val="000000"/>
                </a:solidFill>
              </a:rPr>
              <a:t>sth</a:t>
            </a:r>
            <a:r>
              <a:rPr kumimoji="1" lang="en-US" altLang="zh-CN" sz="2400" dirty="0" smtClean="0">
                <a:solidFill>
                  <a:srgbClr val="000000"/>
                </a:solidFill>
              </a:rPr>
              <a:t>. /material things</a:t>
            </a:r>
            <a:r>
              <a:rPr kumimoji="1" lang="en-US" altLang="zh-CN" sz="2400" dirty="0" smtClean="0">
                <a:solidFill>
                  <a:schemeClr val="accent4">
                    <a:lumMod val="10000"/>
                  </a:schemeClr>
                </a:solidFill>
              </a:rPr>
              <a:t>/ </a:t>
            </a:r>
            <a:r>
              <a:rPr kumimoji="1" lang="en-US" altLang="zh-CN" sz="2400" dirty="0" smtClean="0">
                <a:solidFill>
                  <a:srgbClr val="000000"/>
                </a:solidFill>
              </a:rPr>
              <a:t>spoil)</a:t>
            </a:r>
            <a:endParaRPr kumimoji="1" lang="en-US" altLang="zh-CN" sz="2400" dirty="0">
              <a:solidFill>
                <a:schemeClr val="accent4">
                  <a:lumMod val="10000"/>
                </a:schemeClr>
              </a:solidFill>
            </a:endParaRPr>
          </a:p>
        </p:txBody>
      </p:sp>
      <p:sp>
        <p:nvSpPr>
          <p:cNvPr id="23" name="TextBox 22"/>
          <p:cNvSpPr txBox="1"/>
          <p:nvPr/>
        </p:nvSpPr>
        <p:spPr>
          <a:xfrm>
            <a:off x="1071538" y="192844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71538" y="2391213"/>
            <a:ext cx="678661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不管怎样，言归正传：父母不应给孩子太多物质的东西而宠坏孩子。</a:t>
            </a:r>
          </a:p>
        </p:txBody>
      </p:sp>
      <p:sp>
        <p:nvSpPr>
          <p:cNvPr id="25" name="TextBox 24"/>
          <p:cNvSpPr txBox="1"/>
          <p:nvPr/>
        </p:nvSpPr>
        <p:spPr>
          <a:xfrm>
            <a:off x="1071538" y="345106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71538" y="4419689"/>
            <a:ext cx="6643734" cy="1169551"/>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i="1" dirty="0" smtClean="0">
                <a:solidFill>
                  <a:srgbClr val="FF0000"/>
                </a:solidFill>
                <a:latin typeface="Helvetica"/>
              </a:rPr>
              <a:t>Anyway, to get back my original point: </a:t>
            </a:r>
            <a:r>
              <a:rPr kumimoji="1" lang="en-US" altLang="zh-CN" sz="2400" dirty="0" smtClean="0">
                <a:latin typeface="Helvetica"/>
              </a:rPr>
              <a:t>Parents should not spoil their children by showering them with too many material things. </a:t>
            </a:r>
          </a:p>
        </p:txBody>
      </p:sp>
      <p:pic>
        <p:nvPicPr>
          <p:cNvPr id="19" name="Picture 2" descr="H:\2015年修改\图片14.jpg"/>
          <p:cNvPicPr>
            <a:picLocks noChangeAspect="1" noChangeArrowheads="1"/>
          </p:cNvPicPr>
          <p:nvPr/>
        </p:nvPicPr>
        <p:blipFill>
          <a:blip r:embed="rId3" cstate="print"/>
          <a:srcRect/>
          <a:stretch>
            <a:fillRect/>
          </a:stretch>
        </p:blipFill>
        <p:spPr bwMode="auto">
          <a:xfrm>
            <a:off x="-32" y="-24"/>
            <a:ext cx="7229475" cy="1163637"/>
          </a:xfrm>
          <a:prstGeom prst="rect">
            <a:avLst/>
          </a:prstGeom>
          <a:noFill/>
        </p:spPr>
      </p:pic>
    </p:spTree>
    <p:extLst>
      <p:ext uri="{BB962C8B-B14F-4D97-AF65-F5344CB8AC3E}">
        <p14:creationId xmlns="" xmlns:p14="http://schemas.microsoft.com/office/powerpoint/2010/main"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4911559" y="1520935"/>
            <a:ext cx="3830813" cy="2679608"/>
            <a:chOff x="3336773" y="3541721"/>
            <a:chExt cx="1929465" cy="1643141"/>
          </a:xfrm>
        </p:grpSpPr>
        <p:grpSp>
          <p:nvGrpSpPr>
            <p:cNvPr id="20" name="Group 21"/>
            <p:cNvGrpSpPr>
              <a:grpSpLocks/>
            </p:cNvGrpSpPr>
            <p:nvPr/>
          </p:nvGrpSpPr>
          <p:grpSpPr bwMode="auto">
            <a:xfrm rot="-396937">
              <a:off x="3336773" y="3541721"/>
              <a:ext cx="1929465" cy="1643141"/>
              <a:chOff x="716906" y="595710"/>
              <a:chExt cx="1929465" cy="1643141"/>
            </a:xfrm>
          </p:grpSpPr>
          <p:sp>
            <p:nvSpPr>
              <p:cNvPr id="22" name="Freeform 6"/>
              <p:cNvSpPr>
                <a:spLocks/>
              </p:cNvSpPr>
              <p:nvPr/>
            </p:nvSpPr>
            <p:spPr bwMode="auto">
              <a:xfrm rot="346487">
                <a:off x="737666" y="595710"/>
                <a:ext cx="1908705" cy="164314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16906" y="631685"/>
                <a:ext cx="1794888" cy="149651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419985" y="3754027"/>
              <a:ext cx="1773076" cy="1301103"/>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一位女士，无论她看起来多么吸引人，她对自己的看法总是由于受美容业的影响而蒙着一层阴影。</a:t>
              </a: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pic>
        <p:nvPicPr>
          <p:cNvPr id="60418"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23" name="Group 35"/>
          <p:cNvGrpSpPr>
            <a:grpSpLocks/>
          </p:cNvGrpSpPr>
          <p:nvPr/>
        </p:nvGrpSpPr>
        <p:grpSpPr bwMode="auto">
          <a:xfrm rot="-1117645">
            <a:off x="417726" y="2338847"/>
            <a:ext cx="4449632" cy="2938270"/>
            <a:chOff x="3386488" y="3502351"/>
            <a:chExt cx="1741712" cy="1535185"/>
          </a:xfrm>
        </p:grpSpPr>
        <p:grpSp>
          <p:nvGrpSpPr>
            <p:cNvPr id="24" name="Group 21"/>
            <p:cNvGrpSpPr>
              <a:grpSpLocks/>
            </p:cNvGrpSpPr>
            <p:nvPr/>
          </p:nvGrpSpPr>
          <p:grpSpPr bwMode="auto">
            <a:xfrm rot="-396937">
              <a:off x="3386488" y="3502351"/>
              <a:ext cx="1741712" cy="1535185"/>
              <a:chOff x="777669" y="551874"/>
              <a:chExt cx="1741712" cy="1535185"/>
            </a:xfrm>
          </p:grpSpPr>
          <p:sp>
            <p:nvSpPr>
              <p:cNvPr id="26" name="Freeform 6"/>
              <p:cNvSpPr>
                <a:spLocks/>
              </p:cNvSpPr>
              <p:nvPr/>
            </p:nvSpPr>
            <p:spPr bwMode="auto">
              <a:xfrm rot="346487">
                <a:off x="797640" y="649446"/>
                <a:ext cx="1531069" cy="136616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81105" y="3719310"/>
              <a:ext cx="1618407" cy="1093487"/>
            </a:xfrm>
            <a:prstGeom prst="rect">
              <a:avLst/>
            </a:prstGeom>
            <a:noFill/>
            <a:ln w="9525">
              <a:noFill/>
              <a:miter lim="800000"/>
              <a:headEnd/>
              <a:tailEnd/>
            </a:ln>
          </p:spPr>
          <p:txBody>
            <a:bodyPr wrap="square">
              <a:spAutoFit/>
            </a:bodyPr>
            <a:lstStyle/>
            <a:p>
              <a:r>
                <a:rPr kumimoji="1" lang="en-US" altLang="zh-CN" sz="2600" dirty="0" smtClean="0">
                  <a:solidFill>
                    <a:srgbClr val="8E0000"/>
                  </a:solidFill>
                  <a:latin typeface="Helvetica"/>
                  <a:ea typeface="楷体"/>
                  <a:cs typeface="华文新魏" charset="0"/>
                </a:rPr>
                <a:t>a. No matter how attractive a woman may be, her perception of herself is eclipsed by the beauty industry. (Para. 5, L2)</a:t>
              </a:r>
            </a:p>
          </p:txBody>
        </p:sp>
      </p:grpSp>
    </p:spTree>
    <p:extLst>
      <p:ext uri="{BB962C8B-B14F-4D97-AF65-F5344CB8AC3E}">
        <p14:creationId xmlns="" xmlns:p14="http://schemas.microsoft.com/office/powerpoint/2010/main"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807381" y="1068894"/>
            <a:ext cx="4192179" cy="3135116"/>
            <a:chOff x="4673013" y="1394203"/>
            <a:chExt cx="4299970" cy="2813107"/>
          </a:xfrm>
        </p:grpSpPr>
        <p:grpSp>
          <p:nvGrpSpPr>
            <p:cNvPr id="18" name="Group 35"/>
            <p:cNvGrpSpPr>
              <a:grpSpLocks/>
            </p:cNvGrpSpPr>
            <p:nvPr/>
          </p:nvGrpSpPr>
          <p:grpSpPr bwMode="auto">
            <a:xfrm rot="872659">
              <a:off x="4915673" y="1394203"/>
              <a:ext cx="3927516" cy="2593062"/>
              <a:chOff x="3253402" y="3573290"/>
              <a:chExt cx="1947974" cy="1569659"/>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253402" y="4006187"/>
                <a:ext cx="1947974" cy="1136762"/>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她把身体上的极小的不完美之处加以放大，并且幻想这些缺点十分明显，以至于全世界的人都会注意到并且嘲笑她。</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4673013" y="1788527"/>
              <a:ext cx="4299970" cy="241878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pic>
        <p:nvPicPr>
          <p:cNvPr id="17"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29" name="Group 35"/>
          <p:cNvGrpSpPr>
            <a:grpSpLocks/>
          </p:cNvGrpSpPr>
          <p:nvPr/>
        </p:nvGrpSpPr>
        <p:grpSpPr bwMode="auto">
          <a:xfrm rot="-1117645">
            <a:off x="355722" y="2150223"/>
            <a:ext cx="4644293" cy="3024537"/>
            <a:chOff x="3387372" y="3385496"/>
            <a:chExt cx="1662232" cy="1890386"/>
          </a:xfrm>
        </p:grpSpPr>
        <p:grpSp>
          <p:nvGrpSpPr>
            <p:cNvPr id="30" name="Group 21"/>
            <p:cNvGrpSpPr>
              <a:grpSpLocks/>
            </p:cNvGrpSpPr>
            <p:nvPr/>
          </p:nvGrpSpPr>
          <p:grpSpPr bwMode="auto">
            <a:xfrm rot="-396937">
              <a:off x="3387372" y="3385496"/>
              <a:ext cx="1613044" cy="1850177"/>
              <a:chOff x="774293" y="427440"/>
              <a:chExt cx="1613044" cy="1850177"/>
            </a:xfrm>
          </p:grpSpPr>
          <p:sp>
            <p:nvSpPr>
              <p:cNvPr id="32" name="Freeform 6"/>
              <p:cNvSpPr>
                <a:spLocks/>
              </p:cNvSpPr>
              <p:nvPr/>
            </p:nvSpPr>
            <p:spPr bwMode="auto">
              <a:xfrm rot="346487">
                <a:off x="794233" y="654842"/>
                <a:ext cx="1592190"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4293" y="427440"/>
                <a:ext cx="1613044" cy="185017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22778" y="3556135"/>
              <a:ext cx="1626826" cy="1719747"/>
            </a:xfrm>
            <a:prstGeom prst="rect">
              <a:avLst/>
            </a:prstGeom>
            <a:noFill/>
            <a:ln w="9525">
              <a:noFill/>
              <a:miter lim="800000"/>
              <a:headEnd/>
              <a:tailEnd/>
            </a:ln>
          </p:spPr>
          <p:txBody>
            <a:bodyPr wrap="square">
              <a:spAutoFit/>
            </a:bodyPr>
            <a:lstStyle/>
            <a:p>
              <a:pPr>
                <a:lnSpc>
                  <a:spcPct val="120000"/>
                </a:lnSpc>
              </a:pPr>
              <a:r>
                <a:rPr kumimoji="1" lang="en-US" altLang="zh-CN" sz="2400" dirty="0" smtClean="0">
                  <a:solidFill>
                    <a:srgbClr val="8E0000"/>
                  </a:solidFill>
                  <a:latin typeface="Helvetica"/>
                  <a:ea typeface="楷体"/>
                  <a:cs typeface="华文新魏" pitchFamily="2" charset="-122"/>
                </a:rPr>
                <a:t>b. She magnifies the smallest imperfections in her body and imagines them as glaring flaws the whole world will notice and ridicule. (Para. 5, L4)</a:t>
              </a:r>
            </a:p>
            <a:p>
              <a:pPr algn="just" eaLnBrk="0" hangingPunct="0">
                <a:lnSpc>
                  <a:spcPct val="120000"/>
                </a:lnSpc>
              </a:pPr>
              <a:endParaRPr kumimoji="1" lang="en-US" altLang="zh-CN" sz="2400" dirty="0">
                <a:solidFill>
                  <a:srgbClr val="8E0000"/>
                </a:solidFill>
                <a:latin typeface="Helvetica"/>
                <a:ea typeface="楷体"/>
                <a:cs typeface="华文新魏" pitchFamily="2" charset="-122"/>
              </a:endParaRP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6" name="Group 35"/>
          <p:cNvGrpSpPr>
            <a:grpSpLocks/>
          </p:cNvGrpSpPr>
          <p:nvPr/>
        </p:nvGrpSpPr>
        <p:grpSpPr bwMode="auto">
          <a:xfrm rot="-1117645">
            <a:off x="493493" y="1984431"/>
            <a:ext cx="5322531" cy="3982427"/>
            <a:chOff x="3387211" y="3502328"/>
            <a:chExt cx="1788733" cy="1790045"/>
          </a:xfrm>
        </p:grpSpPr>
        <p:grpSp>
          <p:nvGrpSpPr>
            <p:cNvPr id="27" name="Group 21"/>
            <p:cNvGrpSpPr>
              <a:grpSpLocks/>
            </p:cNvGrpSpPr>
            <p:nvPr/>
          </p:nvGrpSpPr>
          <p:grpSpPr bwMode="auto">
            <a:xfrm rot="-396937">
              <a:off x="3387211" y="3502328"/>
              <a:ext cx="1788733" cy="1774744"/>
              <a:chOff x="764434" y="553846"/>
              <a:chExt cx="1788733" cy="177474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64434" y="553846"/>
                <a:ext cx="1788733" cy="177474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03483" y="3675856"/>
              <a:ext cx="1659703" cy="1616517"/>
            </a:xfrm>
            <a:prstGeom prst="rect">
              <a:avLst/>
            </a:prstGeom>
            <a:noFill/>
            <a:ln w="9525">
              <a:noFill/>
              <a:miter lim="800000"/>
              <a:headEnd/>
              <a:tailEnd/>
            </a:ln>
          </p:spPr>
          <p:txBody>
            <a:bodyPr wrap="square">
              <a:spAutoFit/>
            </a:bodyPr>
            <a:lstStyle/>
            <a:p>
              <a:pPr>
                <a:lnSpc>
                  <a:spcPct val="90000"/>
                </a:lnSpc>
              </a:pPr>
              <a:r>
                <a:rPr kumimoji="1" lang="en-US" altLang="zh-CN" sz="2300" dirty="0">
                  <a:solidFill>
                    <a:srgbClr val="8E0000"/>
                  </a:solidFill>
                  <a:latin typeface="Helvetica"/>
                  <a:ea typeface="楷体"/>
                  <a:cs typeface="华文新魏" pitchFamily="2" charset="-122"/>
                </a:rPr>
                <a:t>c. </a:t>
              </a:r>
              <a:r>
                <a:rPr kumimoji="1" lang="en-US" altLang="zh-CN" sz="2300" dirty="0" smtClean="0">
                  <a:solidFill>
                    <a:srgbClr val="8E0000"/>
                  </a:solidFill>
                  <a:latin typeface="Helvetica"/>
                  <a:ea typeface="楷体"/>
                  <a:cs typeface="华文新魏" pitchFamily="2" charset="-122"/>
                </a:rPr>
                <a:t>Nonetheless, the multibillion-dollar beauty industry, complete with its own aisle in the grocery store, is devoted to constant warfare on female self-esteem, convincing women that they must buy all the newest moisturizing creams, bronzing powders and appliances that promise to “stimulate and restore” their skin. (Para. 7, L2)</a:t>
              </a:r>
            </a:p>
            <a:p>
              <a:pPr algn="just" eaLnBrk="0" hangingPunct="0">
                <a:lnSpc>
                  <a:spcPct val="90000"/>
                </a:lnSpc>
              </a:pPr>
              <a:endParaRPr kumimoji="1" lang="en-US" altLang="zh-CN" sz="2300" dirty="0">
                <a:solidFill>
                  <a:srgbClr val="8E0000"/>
                </a:solidFill>
                <a:latin typeface="Helvetica"/>
                <a:ea typeface="楷体"/>
                <a:cs typeface="华文新魏" pitchFamily="2" charset="-122"/>
              </a:endParaRPr>
            </a:p>
          </p:txBody>
        </p:sp>
      </p:grpSp>
      <p:pic>
        <p:nvPicPr>
          <p:cNvPr id="17" name="Picture 2" descr="H:\2015年修改\图片15.jpg"/>
          <p:cNvPicPr>
            <a:picLocks noChangeAspect="1" noChangeArrowheads="1"/>
          </p:cNvPicPr>
          <p:nvPr/>
        </p:nvPicPr>
        <p:blipFill>
          <a:blip r:embed="rId5" cstate="print"/>
          <a:srcRect/>
          <a:stretch>
            <a:fillRect/>
          </a:stretch>
        </p:blipFill>
        <p:spPr bwMode="auto">
          <a:xfrm>
            <a:off x="0" y="-24"/>
            <a:ext cx="8796337" cy="1163637"/>
          </a:xfrm>
          <a:prstGeom prst="rect">
            <a:avLst/>
          </a:prstGeom>
          <a:noFill/>
        </p:spPr>
      </p:pic>
      <p:grpSp>
        <p:nvGrpSpPr>
          <p:cNvPr id="13" name="组合 12"/>
          <p:cNvGrpSpPr/>
          <p:nvPr/>
        </p:nvGrpSpPr>
        <p:grpSpPr>
          <a:xfrm>
            <a:off x="4000496" y="1298462"/>
            <a:ext cx="5019375" cy="2773480"/>
            <a:chOff x="5098911" y="1426064"/>
            <a:chExt cx="3662543" cy="3916003"/>
          </a:xfrm>
        </p:grpSpPr>
        <p:grpSp>
          <p:nvGrpSpPr>
            <p:cNvPr id="18" name="Group 35"/>
            <p:cNvGrpSpPr>
              <a:grpSpLocks/>
            </p:cNvGrpSpPr>
            <p:nvPr/>
          </p:nvGrpSpPr>
          <p:grpSpPr bwMode="auto">
            <a:xfrm rot="872659">
              <a:off x="5098911" y="1426064"/>
              <a:ext cx="3662543" cy="3726633"/>
              <a:chOff x="3386714" y="3573094"/>
              <a:chExt cx="1849485" cy="2255845"/>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684390" y="3628668"/>
                <a:ext cx="1551809" cy="2200271"/>
              </a:xfrm>
              <a:prstGeom prst="rect">
                <a:avLst/>
              </a:prstGeom>
              <a:noFill/>
              <a:ln w="9525">
                <a:noFill/>
                <a:miter lim="800000"/>
                <a:headEnd/>
                <a:tailEnd/>
              </a:ln>
            </p:spPr>
            <p:txBody>
              <a:bodyPr wrap="square">
                <a:spAutoFit/>
              </a:bodyPr>
              <a:lstStyle/>
              <a:p>
                <a:pPr>
                  <a:lnSpc>
                    <a:spcPct val="90000"/>
                  </a:lnSpc>
                </a:pPr>
                <a:r>
                  <a:rPr kumimoji="1" lang="zh-CN" altLang="en-US" sz="2400" dirty="0" smtClean="0">
                    <a:solidFill>
                      <a:srgbClr val="000000"/>
                    </a:solidFill>
                    <a:latin typeface="华文行楷" pitchFamily="2" charset="-122"/>
                    <a:ea typeface="华文行楷" pitchFamily="2" charset="-122"/>
                    <a:cs typeface="华文新魏" pitchFamily="2" charset="-122"/>
                  </a:rPr>
                  <a:t>尽管如此，产值达几十亿美元的美容业，在超市化妆品销售专区的配合下，总是在不停地攻击着女性的自尊，使其相信自己只有购买最新的保湿面霜、古铜散粉，以及各种美容器具，才能“激发和恢复”肌肤活力。</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822209">
              <a:off x="5614804" y="1432384"/>
              <a:ext cx="3101824" cy="390968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spTree>
    <p:extLst>
      <p:ext uri="{BB962C8B-B14F-4D97-AF65-F5344CB8AC3E}">
        <p14:creationId xmlns="" xmlns:p14="http://schemas.microsoft.com/office/powerpoint/2010/main"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8" name="Picture 2" descr="H:\2015年修改\图片15.jpg"/>
          <p:cNvPicPr>
            <a:picLocks noChangeAspect="1" noChangeArrowheads="1"/>
          </p:cNvPicPr>
          <p:nvPr/>
        </p:nvPicPr>
        <p:blipFill>
          <a:blip r:embed="rId4" cstate="print"/>
          <a:srcRect/>
          <a:stretch>
            <a:fillRect/>
          </a:stretch>
        </p:blipFill>
        <p:spPr bwMode="auto">
          <a:xfrm>
            <a:off x="0" y="-24"/>
            <a:ext cx="8796337" cy="1163637"/>
          </a:xfrm>
          <a:prstGeom prst="rect">
            <a:avLst/>
          </a:prstGeom>
          <a:noFill/>
        </p:spPr>
      </p:pic>
      <p:grpSp>
        <p:nvGrpSpPr>
          <p:cNvPr id="13" name="组合 12"/>
          <p:cNvGrpSpPr/>
          <p:nvPr/>
        </p:nvGrpSpPr>
        <p:grpSpPr>
          <a:xfrm>
            <a:off x="4839353" y="1241207"/>
            <a:ext cx="4187984" cy="2810465"/>
            <a:chOff x="4839350" y="1387006"/>
            <a:chExt cx="3899450" cy="2376776"/>
          </a:xfrm>
        </p:grpSpPr>
        <p:grpSp>
          <p:nvGrpSpPr>
            <p:cNvPr id="15" name="Group 35"/>
            <p:cNvGrpSpPr>
              <a:grpSpLocks/>
            </p:cNvGrpSpPr>
            <p:nvPr/>
          </p:nvGrpSpPr>
          <p:grpSpPr bwMode="auto">
            <a:xfrm rot="872659">
              <a:off x="5004347" y="1387006"/>
              <a:ext cx="3734453" cy="2299591"/>
              <a:chOff x="3065320" y="3572734"/>
              <a:chExt cx="2063160" cy="1392013"/>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065320" y="3893357"/>
                <a:ext cx="2009290" cy="1071390"/>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女性参与这种极端的从众行为，实际上是把自己置于其他女性的审视之下，因为只有那些女性才有资格评价她们所付出的努力。</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6" name="Freeform 6"/>
            <p:cNvSpPr>
              <a:spLocks/>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9" name="Group 35"/>
          <p:cNvGrpSpPr>
            <a:grpSpLocks/>
          </p:cNvGrpSpPr>
          <p:nvPr/>
        </p:nvGrpSpPr>
        <p:grpSpPr bwMode="auto">
          <a:xfrm rot="-1117645">
            <a:off x="244576" y="2421812"/>
            <a:ext cx="4799514" cy="2998036"/>
            <a:chOff x="3388564" y="3501395"/>
            <a:chExt cx="1756176" cy="1572060"/>
          </a:xfrm>
        </p:grpSpPr>
        <p:grpSp>
          <p:nvGrpSpPr>
            <p:cNvPr id="23"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54557" y="3645677"/>
              <a:ext cx="1652682" cy="1161984"/>
            </a:xfrm>
            <a:prstGeom prst="rect">
              <a:avLst/>
            </a:prstGeom>
            <a:noFill/>
            <a:ln w="9525">
              <a:noFill/>
              <a:miter lim="800000"/>
              <a:headEnd/>
              <a:tailEnd/>
            </a:ln>
          </p:spPr>
          <p:txBody>
            <a:bodyPr wrap="square">
              <a:spAutoFit/>
            </a:bodyPr>
            <a:lstStyle/>
            <a:p>
              <a:r>
                <a:rPr kumimoji="1" lang="en-US" altLang="zh-CN" sz="2300" dirty="0" smtClean="0">
                  <a:solidFill>
                    <a:srgbClr val="8E0000"/>
                  </a:solidFill>
                  <a:latin typeface="Helvetica"/>
                  <a:ea typeface="楷体"/>
                  <a:cs typeface="华文新魏" pitchFamily="2" charset="-122"/>
                </a:rPr>
                <a:t>d. By participating in this system of extreme conformity, women are actually opening themselves up to the scrutiny of other women, the only ones qualified to judge their efforts. </a:t>
              </a:r>
              <a:r>
                <a:rPr kumimoji="1" lang="en-US" altLang="zh-CN" sz="2300" smtClean="0">
                  <a:solidFill>
                    <a:srgbClr val="8E0000"/>
                  </a:solidFill>
                  <a:latin typeface="Helvetica"/>
                  <a:ea typeface="楷体"/>
                  <a:cs typeface="华文新魏" pitchFamily="2" charset="-122"/>
                </a:rPr>
                <a:t>(Para. 10</a:t>
              </a:r>
              <a:r>
                <a:rPr kumimoji="1" lang="en-US" altLang="zh-CN" sz="2300" dirty="0" smtClean="0">
                  <a:solidFill>
                    <a:srgbClr val="8E0000"/>
                  </a:solidFill>
                  <a:latin typeface="Helvetica"/>
                  <a:ea typeface="楷体"/>
                  <a:cs typeface="华文新魏" pitchFamily="2" charset="-122"/>
                </a:rPr>
                <a:t>, L1)</a:t>
              </a:r>
              <a:endParaRPr kumimoji="1" lang="en-US" altLang="zh-CN" sz="2300" dirty="0">
                <a:solidFill>
                  <a:srgbClr val="8E0000"/>
                </a:solidFill>
                <a:latin typeface="Helvetica"/>
                <a:ea typeface="楷体"/>
                <a:cs typeface="华文新魏" pitchFamily="2" charset="-122"/>
              </a:endParaRPr>
            </a:p>
          </p:txBody>
        </p:sp>
      </p:grpSp>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15.jpg"/>
          <p:cNvPicPr>
            <a:picLocks noChangeAspect="1" noChangeArrowheads="1"/>
          </p:cNvPicPr>
          <p:nvPr/>
        </p:nvPicPr>
        <p:blipFill>
          <a:blip r:embed="rId3" cstate="print"/>
          <a:srcRect/>
          <a:stretch>
            <a:fillRect/>
          </a:stretch>
        </p:blipFill>
        <p:spPr bwMode="auto">
          <a:xfrm>
            <a:off x="0" y="-24"/>
            <a:ext cx="8796337" cy="1163637"/>
          </a:xfrm>
          <a:prstGeom prst="rect">
            <a:avLst/>
          </a:prstGeom>
          <a:noFill/>
        </p:spPr>
      </p:pic>
      <p:grpSp>
        <p:nvGrpSpPr>
          <p:cNvPr id="2" name="组合 12"/>
          <p:cNvGrpSpPr/>
          <p:nvPr/>
        </p:nvGrpSpPr>
        <p:grpSpPr>
          <a:xfrm>
            <a:off x="4926274" y="1275877"/>
            <a:ext cx="4187544" cy="2824157"/>
            <a:chOff x="4839350" y="1399008"/>
            <a:chExt cx="3899043" cy="2364774"/>
          </a:xfrm>
        </p:grpSpPr>
        <p:grpSp>
          <p:nvGrpSpPr>
            <p:cNvPr id="3" name="Group 35"/>
            <p:cNvGrpSpPr>
              <a:grpSpLocks/>
            </p:cNvGrpSpPr>
            <p:nvPr/>
          </p:nvGrpSpPr>
          <p:grpSpPr bwMode="auto">
            <a:xfrm rot="872659">
              <a:off x="5098416" y="1399008"/>
              <a:ext cx="3639977" cy="2290763"/>
              <a:chOff x="3117514" y="3572734"/>
              <a:chExt cx="2010966" cy="1386670"/>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117514" y="3898592"/>
                <a:ext cx="1873875" cy="1060812"/>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但是，你也不能慷慨地大放空洞之词，赞美她</a:t>
                </a:r>
              </a:p>
              <a:p>
                <a:r>
                  <a:rPr kumimoji="1" lang="zh-CN" altLang="en-US" sz="2600" dirty="0" smtClean="0">
                    <a:solidFill>
                      <a:srgbClr val="000000"/>
                    </a:solidFill>
                    <a:latin typeface="华文行楷" pitchFamily="2" charset="-122"/>
                    <a:ea typeface="华文行楷" pitchFamily="2" charset="-122"/>
                    <a:cs typeface="华文新魏" pitchFamily="2" charset="-122"/>
                  </a:rPr>
                  <a:t>的鞋子和裙子是多么相配，因为她知道你是在说谎。</a:t>
                </a:r>
              </a:p>
            </p:txBody>
          </p:sp>
        </p:grpSp>
        <p:sp>
          <p:nvSpPr>
            <p:cNvPr id="36" name="Freeform 6"/>
            <p:cNvSpPr>
              <a:spLocks/>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4" name="Group 35"/>
          <p:cNvGrpSpPr>
            <a:grpSpLocks/>
          </p:cNvGrpSpPr>
          <p:nvPr/>
        </p:nvGrpSpPr>
        <p:grpSpPr bwMode="auto">
          <a:xfrm rot="-1117645">
            <a:off x="361597" y="2285519"/>
            <a:ext cx="4678748" cy="3260078"/>
            <a:chOff x="3397187" y="3501717"/>
            <a:chExt cx="1747572" cy="1571240"/>
          </a:xfrm>
        </p:grpSpPr>
        <p:grpSp>
          <p:nvGrpSpPr>
            <p:cNvPr id="5" name="Group 21"/>
            <p:cNvGrpSpPr>
              <a:grpSpLocks/>
            </p:cNvGrpSpPr>
            <p:nvPr/>
          </p:nvGrpSpPr>
          <p:grpSpPr bwMode="auto">
            <a:xfrm rot="-396937">
              <a:off x="3397187" y="3501717"/>
              <a:ext cx="1747572" cy="1571240"/>
              <a:chOff x="786273" y="552694"/>
              <a:chExt cx="1747572" cy="157124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86273" y="552694"/>
                <a:ext cx="1741712" cy="137027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33749" y="3626384"/>
              <a:ext cx="1652682" cy="1068028"/>
            </a:xfrm>
            <a:prstGeom prst="rect">
              <a:avLst/>
            </a:prstGeom>
            <a:noFill/>
            <a:ln w="9525">
              <a:noFill/>
              <a:miter lim="800000"/>
              <a:headEnd/>
              <a:tailEnd/>
            </a:ln>
          </p:spPr>
          <p:txBody>
            <a:bodyPr wrap="square">
              <a:spAutoFit/>
            </a:bodyPr>
            <a:lstStyle/>
            <a:p>
              <a:pPr>
                <a:lnSpc>
                  <a:spcPct val="120000"/>
                </a:lnSpc>
              </a:pPr>
              <a:r>
                <a:rPr kumimoji="1" lang="en-US" altLang="zh-CN" sz="2300" dirty="0" smtClean="0">
                  <a:solidFill>
                    <a:srgbClr val="8E0000"/>
                  </a:solidFill>
                  <a:latin typeface="Helvetica"/>
                  <a:ea typeface="楷体"/>
                  <a:cs typeface="华文新魏" pitchFamily="2" charset="-122"/>
                </a:rPr>
                <a:t>e. But you also can’t shower her with empty compliments about how her shoes complement her dress nicely because she’ll know you’re lying. (Para. 11, L3)</a:t>
              </a:r>
              <a:endParaRPr kumimoji="1" lang="en-US" altLang="zh-CN" sz="2300" dirty="0">
                <a:solidFill>
                  <a:srgbClr val="8E0000"/>
                </a:solidFill>
                <a:latin typeface="Helvetica"/>
                <a:ea typeface="楷体"/>
                <a:cs typeface="华文新魏" pitchFamily="2" charset="-122"/>
              </a:endParaRPr>
            </a:p>
          </p:txBody>
        </p:sp>
      </p:grpSp>
      <p:pic>
        <p:nvPicPr>
          <p:cNvPr id="13"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61191" y="6215082"/>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85786" y="1620669"/>
            <a:ext cx="7715304" cy="4918210"/>
            <a:chOff x="785786" y="1620669"/>
            <a:chExt cx="7715304" cy="4918210"/>
          </a:xfrm>
        </p:grpSpPr>
        <p:pic>
          <p:nvPicPr>
            <p:cNvPr id="22" name="Picture 3">
              <a:hlinkClick r:id="rId2" action="ppaction://hlinksldjump"/>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58082" y="5586354"/>
              <a:ext cx="1143008" cy="952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3">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358082" y="4093957"/>
              <a:ext cx="1087600" cy="906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85786" y="1620669"/>
              <a:ext cx="7429552" cy="2092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buAutoNum type="arabicPeriod"/>
              </a:pPr>
              <a:r>
                <a:rPr lang="en-US" altLang="zh-CN" sz="2600" b="0" dirty="0" smtClean="0">
                  <a:solidFill>
                    <a:schemeClr val="tx1"/>
                  </a:solidFill>
                  <a:latin typeface="Helvetica" pitchFamily="34" charset="0"/>
                </a:rPr>
                <a:t>What are the factors that make women pay  much greater attention to their appearance than men do? </a:t>
              </a:r>
            </a:p>
            <a:p>
              <a:pPr marL="514350" indent="-514350">
                <a:buAutoNum type="arabicPeriod"/>
              </a:pPr>
              <a:endParaRPr lang="en-US" altLang="zh-CN" sz="2600" b="0" dirty="0" smtClean="0">
                <a:solidFill>
                  <a:schemeClr val="tx1"/>
                </a:solidFill>
                <a:latin typeface="Helvetica" pitchFamily="34" charset="0"/>
              </a:endParaRPr>
            </a:p>
            <a:p>
              <a:endParaRPr lang="en-US" altLang="zh-CN" sz="2600" b="0" dirty="0">
                <a:solidFill>
                  <a:schemeClr val="tx1"/>
                </a:solidFill>
                <a:latin typeface="Helvetica" pitchFamily="34" charset="0"/>
              </a:endParaRPr>
            </a:p>
          </p:txBody>
        </p:sp>
        <p:sp>
          <p:nvSpPr>
            <p:cNvPr id="16" name="Text Box 18"/>
            <p:cNvSpPr txBox="1">
              <a:spLocks noChangeArrowheads="1"/>
            </p:cNvSpPr>
            <p:nvPr/>
          </p:nvSpPr>
          <p:spPr bwMode="auto">
            <a:xfrm>
              <a:off x="785786" y="3207908"/>
              <a:ext cx="7572428"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r>
                <a:rPr lang="en-US" altLang="zh-CN" sz="2600" b="0" dirty="0" smtClean="0">
                  <a:solidFill>
                    <a:schemeClr val="tx1"/>
                  </a:solidFill>
                  <a:latin typeface="Helvetica" pitchFamily="34" charset="0"/>
                </a:rPr>
                <a:t>2.   Are there any occasions in life where it is </a:t>
              </a:r>
            </a:p>
            <a:p>
              <a:r>
                <a:rPr lang="en-US" altLang="zh-CN" sz="2600" b="0" dirty="0" smtClean="0">
                  <a:solidFill>
                    <a:schemeClr val="tx1"/>
                  </a:solidFill>
                  <a:latin typeface="Helvetica" pitchFamily="34" charset="0"/>
                </a:rPr>
                <a:t>	    necessary for a person, either a woman or </a:t>
              </a:r>
            </a:p>
            <a:p>
              <a:r>
                <a:rPr lang="en-US" altLang="zh-CN" sz="2600" b="0" dirty="0" smtClean="0">
                  <a:solidFill>
                    <a:schemeClr val="tx1"/>
                  </a:solidFill>
                  <a:latin typeface="Helvetica" pitchFamily="34" charset="0"/>
                </a:rPr>
                <a:t>	    a man, to look good? Why or why not? </a:t>
              </a:r>
              <a:endParaRPr lang="en-US" altLang="zh-CN" sz="2600" b="0" dirty="0">
                <a:solidFill>
                  <a:schemeClr val="tx1"/>
                </a:solidFill>
                <a:latin typeface="Helvetica" pitchFamily="34" charset="0"/>
              </a:endParaRPr>
            </a:p>
          </p:txBody>
        </p:sp>
        <p:sp>
          <p:nvSpPr>
            <p:cNvPr id="17" name="Text Box 18"/>
            <p:cNvSpPr txBox="1">
              <a:spLocks noChangeArrowheads="1"/>
            </p:cNvSpPr>
            <p:nvPr/>
          </p:nvSpPr>
          <p:spPr bwMode="auto">
            <a:xfrm>
              <a:off x="785786" y="4965340"/>
              <a:ext cx="7429552"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a:buAutoNum type="arabicPeriod" startAt="3"/>
              </a:pPr>
              <a:r>
                <a:rPr lang="en-US" altLang="zh-CN" sz="2600" b="0" dirty="0" smtClean="0">
                  <a:solidFill>
                    <a:schemeClr val="tx1"/>
                  </a:solidFill>
                  <a:latin typeface="Helvetica" pitchFamily="34" charset="0"/>
                </a:rPr>
                <a:t>What do you consider as the most important </a:t>
              </a:r>
            </a:p>
            <a:p>
              <a:pPr marL="514350" indent="-514350"/>
              <a:r>
                <a:rPr lang="en-US" altLang="zh-CN" sz="2600" b="0" dirty="0" smtClean="0">
                  <a:solidFill>
                    <a:schemeClr val="tx1"/>
                  </a:solidFill>
                  <a:latin typeface="Helvetica" pitchFamily="34" charset="0"/>
                </a:rPr>
                <a:t>      traits that make a person beautiful? </a:t>
              </a:r>
              <a:endParaRPr lang="en-US" altLang="zh-CN" sz="2600" b="0" dirty="0">
                <a:solidFill>
                  <a:schemeClr val="tx1"/>
                </a:solidFill>
                <a:latin typeface="Helvetica" pitchFamily="34" charset="0"/>
              </a:endParaRPr>
            </a:p>
          </p:txBody>
        </p:sp>
        <p:pic>
          <p:nvPicPr>
            <p:cNvPr id="18" name="Picture 3">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339148" y="2500306"/>
              <a:ext cx="1161942" cy="9182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TextBox 18">
              <a:hlinkClick r:id="rId6" action="ppaction://hlinksldjump"/>
            </p:cNvPr>
            <p:cNvSpPr txBox="1"/>
            <p:nvPr/>
          </p:nvSpPr>
          <p:spPr>
            <a:xfrm>
              <a:off x="7573628" y="2807798"/>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4" action="ppaction://hlinksldjump"/>
            </p:cNvPr>
            <p:cNvSpPr txBox="1"/>
            <p:nvPr/>
          </p:nvSpPr>
          <p:spPr>
            <a:xfrm>
              <a:off x="7573628" y="4386212"/>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4" name="TextBox 23">
              <a:hlinkClick r:id="rId2" action="ppaction://hlinksldjump"/>
            </p:cNvPr>
            <p:cNvSpPr txBox="1"/>
            <p:nvPr/>
          </p:nvSpPr>
          <p:spPr>
            <a:xfrm>
              <a:off x="7573628" y="5857892"/>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61442" name="Picture 2" descr="H:\2015年修改\图片16.jpg"/>
          <p:cNvPicPr>
            <a:picLocks noChangeAspect="1" noChangeArrowheads="1"/>
          </p:cNvPicPr>
          <p:nvPr/>
        </p:nvPicPr>
        <p:blipFill>
          <a:blip r:embed="rId8" cstate="print"/>
          <a:srcRect/>
          <a:stretch>
            <a:fillRect/>
          </a:stretch>
        </p:blipFill>
        <p:spPr bwMode="auto">
          <a:xfrm>
            <a:off x="0" y="0"/>
            <a:ext cx="7212013" cy="1163637"/>
          </a:xfrm>
          <a:prstGeom prst="rect">
            <a:avLst/>
          </a:prstGeom>
          <a:noFill/>
        </p:spPr>
      </p:pic>
    </p:spTree>
    <p:extLst>
      <p:ext uri="{BB962C8B-B14F-4D97-AF65-F5344CB8AC3E}">
        <p14:creationId xmlns="" xmlns:p14="http://schemas.microsoft.com/office/powerpoint/2010/main" val="38979469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2" cstate="print"/>
          <a:srcRect/>
          <a:stretch>
            <a:fillRect/>
          </a:stretch>
        </p:blipFill>
        <p:spPr bwMode="auto">
          <a:xfrm>
            <a:off x="467545" y="1826915"/>
            <a:ext cx="7932172" cy="4813041"/>
          </a:xfrm>
          <a:prstGeom prst="rect">
            <a:avLst/>
          </a:prstGeom>
          <a:noFill/>
        </p:spPr>
      </p:pic>
      <p:sp>
        <p:nvSpPr>
          <p:cNvPr id="10" name="TextBox 9"/>
          <p:cNvSpPr txBox="1">
            <a:spLocks noChangeArrowheads="1"/>
          </p:cNvSpPr>
          <p:nvPr/>
        </p:nvSpPr>
        <p:spPr bwMode="auto">
          <a:xfrm>
            <a:off x="953642" y="2348880"/>
            <a:ext cx="7380733" cy="4154984"/>
          </a:xfrm>
          <a:prstGeom prst="rect">
            <a:avLst/>
          </a:prstGeom>
          <a:noFill/>
          <a:ln w="9525">
            <a:noFill/>
            <a:miter lim="800000"/>
            <a:headEnd/>
            <a:tailEnd/>
          </a:ln>
        </p:spPr>
        <p:txBody>
          <a:bodyPr wrap="square">
            <a:spAutoFit/>
          </a:bodyPr>
          <a:lstStyle/>
          <a:p>
            <a:r>
              <a:rPr lang="en-US" altLang="zh-CN" sz="2400" dirty="0" smtClean="0">
                <a:latin typeface="Helvetica" pitchFamily="34" charset="0"/>
                <a:cs typeface="Helvetica" pitchFamily="34" charset="0"/>
              </a:rPr>
              <a:t>    I think there are </a:t>
            </a:r>
            <a:r>
              <a:rPr lang="en-US" altLang="zh-CN" sz="2400" dirty="0" smtClean="0">
                <a:solidFill>
                  <a:srgbClr val="FF0000"/>
                </a:solidFill>
                <a:latin typeface="Helvetica" pitchFamily="34" charset="0"/>
                <a:cs typeface="Helvetica" pitchFamily="34" charset="0"/>
              </a:rPr>
              <a:t>three</a:t>
            </a:r>
            <a:r>
              <a:rPr lang="en-US" altLang="zh-CN" sz="2400" dirty="0" smtClean="0">
                <a:latin typeface="Helvetica" pitchFamily="34" charset="0"/>
                <a:cs typeface="Helvetica" pitchFamily="34" charset="0"/>
              </a:rPr>
              <a:t> main factors. </a:t>
            </a:r>
          </a:p>
          <a:p>
            <a:pPr>
              <a:buFont typeface="Arial" pitchFamily="34" charset="0"/>
              <a:buChar char="•"/>
            </a:pPr>
            <a:r>
              <a:rPr lang="en-US" altLang="zh-CN" sz="2400" dirty="0" smtClean="0">
                <a:latin typeface="Helvetica" pitchFamily="34" charset="0"/>
                <a:cs typeface="Helvetica" pitchFamily="34" charset="0"/>
              </a:rPr>
              <a:t> The first are </a:t>
            </a:r>
            <a:r>
              <a:rPr lang="en-US" altLang="zh-CN" sz="2400" dirty="0" smtClean="0">
                <a:solidFill>
                  <a:srgbClr val="FF0000"/>
                </a:solidFill>
                <a:latin typeface="Helvetica" pitchFamily="34" charset="0"/>
                <a:cs typeface="Helvetica" pitchFamily="34" charset="0"/>
              </a:rPr>
              <a:t>cultural traditions</a:t>
            </a:r>
            <a:r>
              <a:rPr lang="en-US" altLang="zh-CN" sz="2400" dirty="0" smtClean="0">
                <a:latin typeface="Helvetica" pitchFamily="34" charset="0"/>
                <a:cs typeface="Helvetica" pitchFamily="34" charset="0"/>
              </a:rPr>
              <a:t>. It is common in many cultures that people put high value on beauty when they look at women. </a:t>
            </a:r>
          </a:p>
          <a:p>
            <a:pPr>
              <a:buFont typeface="Arial" pitchFamily="34" charset="0"/>
              <a:buChar char="•"/>
            </a:pPr>
            <a:r>
              <a:rPr lang="en-US" altLang="zh-CN" sz="2400" dirty="0" smtClean="0">
                <a:latin typeface="Helvetica" pitchFamily="34" charset="0"/>
                <a:cs typeface="Helvetica" pitchFamily="34" charset="0"/>
              </a:rPr>
              <a:t> The second is </a:t>
            </a:r>
            <a:r>
              <a:rPr lang="en-US" altLang="zh-CN" sz="2400" dirty="0" smtClean="0">
                <a:solidFill>
                  <a:srgbClr val="FF0000"/>
                </a:solidFill>
                <a:latin typeface="Helvetica" pitchFamily="34" charset="0"/>
                <a:cs typeface="Helvetica" pitchFamily="34" charset="0"/>
              </a:rPr>
              <a:t>the requirement of certain jobs</a:t>
            </a:r>
            <a:r>
              <a:rPr lang="en-US" altLang="zh-CN" sz="2400" dirty="0" smtClean="0">
                <a:latin typeface="Helvetica" pitchFamily="34" charset="0"/>
                <a:cs typeface="Helvetica" pitchFamily="34" charset="0"/>
              </a:rPr>
              <a:t>. For example, China airline companies set certain criteria for appearance when they recruit stewards and stewardesses. </a:t>
            </a:r>
          </a:p>
          <a:p>
            <a:pPr>
              <a:buFont typeface="Arial" pitchFamily="34" charset="0"/>
              <a:buChar char="•"/>
            </a:pPr>
            <a:r>
              <a:rPr lang="en-US" altLang="zh-CN" sz="2400" dirty="0" smtClean="0">
                <a:latin typeface="Helvetica" pitchFamily="34" charset="0"/>
                <a:cs typeface="Helvetica" pitchFamily="34" charset="0"/>
              </a:rPr>
              <a:t> Finally, </a:t>
            </a:r>
            <a:r>
              <a:rPr lang="en-US" altLang="zh-CN" sz="2400" dirty="0" smtClean="0">
                <a:solidFill>
                  <a:srgbClr val="FF0000"/>
                </a:solidFill>
                <a:latin typeface="Helvetica" pitchFamily="34" charset="0"/>
                <a:cs typeface="Helvetica" pitchFamily="34" charset="0"/>
              </a:rPr>
              <a:t>the influence of the media </a:t>
            </a:r>
            <a:r>
              <a:rPr lang="en-US" altLang="zh-CN" sz="2400" dirty="0" smtClean="0">
                <a:latin typeface="Helvetica" pitchFamily="34" charset="0"/>
                <a:cs typeface="Helvetica" pitchFamily="34" charset="0"/>
              </a:rPr>
              <a:t>is another strong factor which shapes women’s pursuit of physical beauty. </a:t>
            </a:r>
            <a:endParaRPr lang="zh-CN" altLang="en-US" sz="2400" dirty="0">
              <a:latin typeface="Helvetica" pitchFamily="34" charset="0"/>
              <a:cs typeface="Helvetica" pitchFamily="34" charset="0"/>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pic>
        <p:nvPicPr>
          <p:cNvPr id="13" name="Picture 2" descr="H:\2015年修改\图片16.jpg"/>
          <p:cNvPicPr>
            <a:picLocks noChangeAspect="1" noChangeArrowheads="1"/>
          </p:cNvPicPr>
          <p:nvPr/>
        </p:nvPicPr>
        <p:blipFill>
          <a:blip r:embed="rId3" cstate="print"/>
          <a:srcRect/>
          <a:stretch>
            <a:fillRect/>
          </a:stretch>
        </p:blipFill>
        <p:spPr bwMode="auto">
          <a:xfrm>
            <a:off x="0" y="0"/>
            <a:ext cx="7212013" cy="1163637"/>
          </a:xfrm>
          <a:prstGeom prst="rect">
            <a:avLst/>
          </a:prstGeom>
          <a:noFill/>
        </p:spPr>
      </p:pic>
      <p:sp>
        <p:nvSpPr>
          <p:cNvPr id="8" name="Text Box 18"/>
          <p:cNvSpPr txBox="1">
            <a:spLocks noChangeArrowheads="1"/>
          </p:cNvSpPr>
          <p:nvPr/>
        </p:nvSpPr>
        <p:spPr bwMode="auto">
          <a:xfrm>
            <a:off x="683568" y="1196752"/>
            <a:ext cx="799288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buAutoNum type="arabicPeriod"/>
            </a:pPr>
            <a:r>
              <a:rPr lang="en-US" altLang="zh-CN" sz="2400" b="0" dirty="0" smtClean="0">
                <a:solidFill>
                  <a:schemeClr val="tx1"/>
                </a:solidFill>
                <a:latin typeface="Helvetica" pitchFamily="34" charset="0"/>
              </a:rPr>
              <a:t>What are the factors that make women pay much </a:t>
            </a:r>
          </a:p>
          <a:p>
            <a:pPr marL="457200" indent="-457200"/>
            <a:r>
              <a:rPr lang="en-US" altLang="zh-CN" sz="2400" b="0" dirty="0" smtClean="0">
                <a:solidFill>
                  <a:schemeClr val="tx1"/>
                </a:solidFill>
                <a:latin typeface="Helvetica" pitchFamily="34" charset="0"/>
              </a:rPr>
              <a:t>	greater attention to their appearance than men do? </a:t>
            </a:r>
            <a:endParaRPr lang="en-US" altLang="zh-CN" sz="2400" b="0" dirty="0">
              <a:solidFill>
                <a:schemeClr val="tx1"/>
              </a:solidFill>
              <a:latin typeface="Helvetica" pitchFamily="34" charset="0"/>
            </a:endParaRPr>
          </a:p>
        </p:txBody>
      </p:sp>
      <p:pic>
        <p:nvPicPr>
          <p:cNvPr id="7"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61191" y="6215082"/>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cstate="print"/>
          <a:srcRect/>
          <a:stretch>
            <a:fillRect/>
          </a:stretch>
        </p:blipFill>
        <p:spPr bwMode="auto">
          <a:xfrm>
            <a:off x="525162" y="2146869"/>
            <a:ext cx="8079286" cy="4639717"/>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899592" y="1196752"/>
            <a:ext cx="7920880" cy="1200329"/>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2. </a:t>
            </a:r>
            <a:r>
              <a:rPr lang="en-US" altLang="zh-CN" sz="2400" dirty="0" smtClean="0">
                <a:latin typeface="Helvetica" pitchFamily="34" charset="0"/>
              </a:rPr>
              <a:t>Are there any occasions in life where it is necessary </a:t>
            </a:r>
          </a:p>
          <a:p>
            <a:r>
              <a:rPr lang="en-US" altLang="zh-CN" sz="2400" dirty="0" smtClean="0">
                <a:latin typeface="Helvetica" pitchFamily="34" charset="0"/>
              </a:rPr>
              <a:t>   for a person, either a woman or a man, to look good?  </a:t>
            </a:r>
          </a:p>
          <a:p>
            <a:r>
              <a:rPr lang="en-US" altLang="zh-CN" sz="2400" dirty="0" smtClean="0">
                <a:latin typeface="Helvetica" pitchFamily="34" charset="0"/>
              </a:rPr>
              <a:t>   Why or why not?</a:t>
            </a:r>
            <a:endParaRPr lang="en-US" altLang="zh-CN" sz="2400" dirty="0">
              <a:latin typeface="Helvetica" pitchFamily="34" charset="0"/>
            </a:endParaRPr>
          </a:p>
        </p:txBody>
      </p:sp>
      <p:sp>
        <p:nvSpPr>
          <p:cNvPr id="17" name="TextBox 16"/>
          <p:cNvSpPr txBox="1"/>
          <p:nvPr/>
        </p:nvSpPr>
        <p:spPr>
          <a:xfrm>
            <a:off x="1044331" y="2786058"/>
            <a:ext cx="7599635" cy="4154984"/>
          </a:xfrm>
          <a:prstGeom prst="rect">
            <a:avLst/>
          </a:prstGeom>
          <a:noFill/>
        </p:spPr>
        <p:txBody>
          <a:bodyPr wrap="square" rtlCol="0">
            <a:spAutoFit/>
          </a:bodyPr>
          <a:lstStyle/>
          <a:p>
            <a:r>
              <a:rPr lang="en-US" altLang="zh-CN" sz="2400" dirty="0" smtClean="0">
                <a:latin typeface="Helvetica" pitchFamily="34" charset="0"/>
                <a:cs typeface="Helvetica" pitchFamily="34" charset="0"/>
              </a:rPr>
              <a:t>• Yes. On certain formal occasions, a person, either female or male, has to pay attention to his attire. Sample cases are job interviews, business meetings, weddings, and banquets. This is because to dress properly is an important element of successful completion of these events.</a:t>
            </a:r>
          </a:p>
          <a:p>
            <a:r>
              <a:rPr lang="en-US" altLang="zh-CN" sz="2400" dirty="0" smtClean="0">
                <a:latin typeface="Helvetica" pitchFamily="34" charset="0"/>
                <a:cs typeface="Helvetica" pitchFamily="34" charset="0"/>
              </a:rPr>
              <a:t>• No. People do not have to care what others think of them as long as they feel comfortable and satisfied with their looks themselves. After all, this is the most important source of happiness to people.</a:t>
            </a:r>
            <a:endParaRPr lang="zh-CN" altLang="en-US" sz="2400" dirty="0">
              <a:latin typeface="Helvetica" pitchFamily="34" charset="0"/>
              <a:ea typeface="楷体_GB2312" pitchFamily="49" charset="-122"/>
              <a:cs typeface="Helvetica" pitchFamily="34" charset="0"/>
            </a:endParaRPr>
          </a:p>
        </p:txBody>
      </p:sp>
      <p:pic>
        <p:nvPicPr>
          <p:cNvPr id="13" name="Picture 2" descr="H:\2015年修改\图片16.jpg"/>
          <p:cNvPicPr>
            <a:picLocks noChangeAspect="1" noChangeArrowheads="1"/>
          </p:cNvPicPr>
          <p:nvPr/>
        </p:nvPicPr>
        <p:blipFill>
          <a:blip r:embed="rId3" cstate="print"/>
          <a:srcRect/>
          <a:stretch>
            <a:fillRect/>
          </a:stretch>
        </p:blipFill>
        <p:spPr bwMode="auto">
          <a:xfrm>
            <a:off x="0" y="0"/>
            <a:ext cx="7212013" cy="1163637"/>
          </a:xfrm>
          <a:prstGeom prst="rect">
            <a:avLst/>
          </a:prstGeom>
          <a:noFill/>
        </p:spPr>
      </p:pic>
      <p:pic>
        <p:nvPicPr>
          <p:cNvPr id="7"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61191" y="6215082"/>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linds(horizontal)">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cstate="print"/>
          <a:srcRect/>
          <a:stretch>
            <a:fillRect/>
          </a:stretch>
        </p:blipFill>
        <p:spPr bwMode="auto">
          <a:xfrm>
            <a:off x="611561" y="1928801"/>
            <a:ext cx="7992887" cy="4711155"/>
          </a:xfrm>
          <a:prstGeom prst="rect">
            <a:avLst/>
          </a:prstGeom>
          <a:noFill/>
        </p:spPr>
      </p:pic>
      <p:sp>
        <p:nvSpPr>
          <p:cNvPr id="10" name="TextBox 9"/>
          <p:cNvSpPr txBox="1">
            <a:spLocks noChangeArrowheads="1"/>
          </p:cNvSpPr>
          <p:nvPr/>
        </p:nvSpPr>
        <p:spPr bwMode="auto">
          <a:xfrm>
            <a:off x="1115616" y="2774478"/>
            <a:ext cx="7269568" cy="3416320"/>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In my opinion, the important traits of human beauty include two types, one for </a:t>
            </a:r>
            <a:r>
              <a:rPr lang="en-US" altLang="zh-CN" sz="2400" dirty="0" smtClean="0">
                <a:solidFill>
                  <a:srgbClr val="FF0000"/>
                </a:solidFill>
                <a:latin typeface="Helvetica"/>
                <a:ea typeface="楷体_GB2312" pitchFamily="49" charset="-122"/>
              </a:rPr>
              <a:t>appearance</a:t>
            </a:r>
            <a:r>
              <a:rPr lang="en-US" altLang="zh-CN" sz="2400" dirty="0" smtClean="0">
                <a:latin typeface="Helvetica"/>
                <a:ea typeface="楷体_GB2312" pitchFamily="49" charset="-122"/>
              </a:rPr>
              <a:t> and one for </a:t>
            </a:r>
            <a:r>
              <a:rPr lang="en-US" altLang="zh-CN" sz="2400" dirty="0" smtClean="0">
                <a:solidFill>
                  <a:srgbClr val="FF0000"/>
                </a:solidFill>
                <a:latin typeface="Helvetica"/>
                <a:ea typeface="楷体_GB2312" pitchFamily="49" charset="-122"/>
              </a:rPr>
              <a:t>inner qualities</a:t>
            </a:r>
            <a:r>
              <a:rPr lang="en-US" altLang="zh-CN" sz="2400" dirty="0" smtClean="0">
                <a:latin typeface="Helvetica"/>
                <a:ea typeface="楷体_GB2312" pitchFamily="49" charset="-122"/>
              </a:rPr>
              <a:t>. Features that characterize a beautiful appearance are a good-looking body, proper clothes and accessories, as well as the use of makeup that matches the occasion or event one is attending. Inner qualities that make a person beautiful mainly include good manners and positive personality traits such as honesty, bravery or friendliness.</a:t>
            </a:r>
            <a:endParaRPr lang="zh-CN" altLang="en-US" sz="2400" dirty="0">
              <a:latin typeface="Helvetica"/>
              <a:ea typeface="楷体_GB2312"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912983" y="1373867"/>
            <a:ext cx="7691465" cy="830997"/>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3. </a:t>
            </a:r>
            <a:r>
              <a:rPr lang="en-US" altLang="zh-CN" sz="2400" dirty="0" smtClean="0">
                <a:latin typeface="Helvetica" pitchFamily="34" charset="0"/>
              </a:rPr>
              <a:t>What do you consider as the most important traits </a:t>
            </a:r>
          </a:p>
          <a:p>
            <a:r>
              <a:rPr lang="en-US" altLang="zh-CN" sz="2400" dirty="0" smtClean="0">
                <a:latin typeface="Helvetica" pitchFamily="34" charset="0"/>
              </a:rPr>
              <a:t>    that make a person beautiful?</a:t>
            </a:r>
            <a:endParaRPr lang="en-US" altLang="zh-CN" sz="2400" dirty="0">
              <a:latin typeface="Helvetica" pitchFamily="34" charset="0"/>
            </a:endParaRPr>
          </a:p>
        </p:txBody>
      </p:sp>
      <p:pic>
        <p:nvPicPr>
          <p:cNvPr id="13" name="Picture 2" descr="H:\2015年修改\图片16.jpg"/>
          <p:cNvPicPr>
            <a:picLocks noChangeAspect="1" noChangeArrowheads="1"/>
          </p:cNvPicPr>
          <p:nvPr/>
        </p:nvPicPr>
        <p:blipFill>
          <a:blip r:embed="rId3" cstate="print"/>
          <a:srcRect/>
          <a:stretch>
            <a:fillRect/>
          </a:stretch>
        </p:blipFill>
        <p:spPr bwMode="auto">
          <a:xfrm>
            <a:off x="0" y="0"/>
            <a:ext cx="7212013" cy="1163637"/>
          </a:xfrm>
          <a:prstGeom prst="rect">
            <a:avLst/>
          </a:prstGeom>
          <a:noFill/>
        </p:spPr>
      </p:pic>
      <p:pic>
        <p:nvPicPr>
          <p:cNvPr id="7"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61191" y="6215082"/>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
        <p:nvSpPr>
          <p:cNvPr id="15" name="TextBox 14"/>
          <p:cNvSpPr txBox="1"/>
          <p:nvPr/>
        </p:nvSpPr>
        <p:spPr>
          <a:xfrm>
            <a:off x="831036" y="1340768"/>
            <a:ext cx="8133452" cy="892552"/>
          </a:xfrm>
          <a:prstGeom prst="rect">
            <a:avLst/>
          </a:prstGeom>
          <a:noFill/>
        </p:spPr>
        <p:txBody>
          <a:bodyPr wrap="square" rtlCol="0">
            <a:spAutoFit/>
          </a:bodyPr>
          <a:lstStyle/>
          <a:p>
            <a:pPr marL="514350" indent="-514350">
              <a:buAutoNum type="arabicPeriod"/>
            </a:pPr>
            <a:r>
              <a:rPr lang="en-US" altLang="zh-CN" sz="2600" dirty="0" smtClean="0">
                <a:latin typeface="Helvetica" pitchFamily="34" charset="0"/>
                <a:ea typeface="Cambria Math" pitchFamily="-112" charset="0"/>
                <a:cs typeface="Arial" pitchFamily="-112" charset="0"/>
              </a:rPr>
              <a:t>What are these products in the following pictures </a:t>
            </a:r>
          </a:p>
          <a:p>
            <a:pPr marL="514350" indent="-514350"/>
            <a:r>
              <a:rPr lang="en-US" altLang="zh-CN" sz="2600" dirty="0" smtClean="0">
                <a:latin typeface="Helvetica" pitchFamily="34" charset="0"/>
                <a:ea typeface="Cambria Math" pitchFamily="-112" charset="0"/>
                <a:cs typeface="Arial" pitchFamily="-112" charset="0"/>
              </a:rPr>
              <a:t>	used for? </a:t>
            </a:r>
          </a:p>
        </p:txBody>
      </p:sp>
      <p:pic>
        <p:nvPicPr>
          <p:cNvPr id="11" name="Picture 10" descr="9-343865354967.jpg"/>
          <p:cNvPicPr>
            <a:picLocks noChangeAspect="1"/>
          </p:cNvPicPr>
          <p:nvPr/>
        </p:nvPicPr>
        <p:blipFill>
          <a:blip r:embed="rId4" cstate="print"/>
          <a:stretch>
            <a:fillRect/>
          </a:stretch>
        </p:blipFill>
        <p:spPr>
          <a:xfrm>
            <a:off x="683568" y="2485584"/>
            <a:ext cx="1843752" cy="1229168"/>
          </a:xfrm>
          <a:prstGeom prst="rect">
            <a:avLst/>
          </a:prstGeom>
        </p:spPr>
      </p:pic>
      <p:pic>
        <p:nvPicPr>
          <p:cNvPr id="12" name="Picture 11" descr="MZE014-2014-New-Brand-2pcs-Eye-Mascara-Makeup-Long-Eyelash-Silicone-font-b-Brush-b-font.jpg"/>
          <p:cNvPicPr>
            <a:picLocks noChangeAspect="1"/>
          </p:cNvPicPr>
          <p:nvPr/>
        </p:nvPicPr>
        <p:blipFill>
          <a:blip r:embed="rId5"/>
          <a:stretch>
            <a:fillRect/>
          </a:stretch>
        </p:blipFill>
        <p:spPr>
          <a:xfrm>
            <a:off x="714348" y="4398461"/>
            <a:ext cx="1819246" cy="1816621"/>
          </a:xfrm>
          <a:prstGeom prst="rect">
            <a:avLst/>
          </a:prstGeom>
        </p:spPr>
      </p:pic>
      <p:grpSp>
        <p:nvGrpSpPr>
          <p:cNvPr id="17" name="Group 16"/>
          <p:cNvGrpSpPr/>
          <p:nvPr/>
        </p:nvGrpSpPr>
        <p:grpSpPr>
          <a:xfrm>
            <a:off x="2843808" y="2233320"/>
            <a:ext cx="5657282" cy="2220716"/>
            <a:chOff x="2843808" y="2233320"/>
            <a:chExt cx="5544616" cy="2220716"/>
          </a:xfrm>
        </p:grpSpPr>
        <p:sp>
          <p:nvSpPr>
            <p:cNvPr id="13" name="TextBox 12"/>
            <p:cNvSpPr txBox="1"/>
            <p:nvPr/>
          </p:nvSpPr>
          <p:spPr>
            <a:xfrm>
              <a:off x="3162621" y="2336251"/>
              <a:ext cx="5015757" cy="2092881"/>
            </a:xfrm>
            <a:prstGeom prst="rect">
              <a:avLst/>
            </a:prstGeom>
            <a:noFill/>
          </p:spPr>
          <p:txBody>
            <a:bodyPr vert="horz" wrap="square" rtlCol="0">
              <a:spAutoFit/>
            </a:bodyPr>
            <a:lstStyle/>
            <a:p>
              <a:r>
                <a:rPr lang="en-US" altLang="zh-CN" sz="2600" dirty="0" smtClean="0">
                  <a:latin typeface="Helvetica" pitchFamily="34" charset="0"/>
                  <a:cs typeface="Helvetica" pitchFamily="34" charset="0"/>
                </a:rPr>
                <a:t>Eye shadow is applied to areas around the eyes, usually on the eyelids and under the eyebrows, </a:t>
              </a:r>
            </a:p>
            <a:p>
              <a:r>
                <a:rPr lang="en-US" altLang="zh-CN" sz="2600" dirty="0" smtClean="0">
                  <a:latin typeface="Helvetica" pitchFamily="34" charset="0"/>
                  <a:cs typeface="Helvetica" pitchFamily="34" charset="0"/>
                </a:rPr>
                <a:t>to make the eyes stand out or look more attractive.</a:t>
              </a:r>
            </a:p>
          </p:txBody>
        </p:sp>
        <p:sp>
          <p:nvSpPr>
            <p:cNvPr id="18" name="圆角矩形 14"/>
            <p:cNvSpPr/>
            <p:nvPr/>
          </p:nvSpPr>
          <p:spPr>
            <a:xfrm>
              <a:off x="2843808" y="2233320"/>
              <a:ext cx="5544616" cy="2220716"/>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5" name="Group 24"/>
          <p:cNvGrpSpPr/>
          <p:nvPr/>
        </p:nvGrpSpPr>
        <p:grpSpPr>
          <a:xfrm>
            <a:off x="2843808" y="4714885"/>
            <a:ext cx="5657282" cy="1785948"/>
            <a:chOff x="3059832" y="4839383"/>
            <a:chExt cx="5544616" cy="1306162"/>
          </a:xfrm>
        </p:grpSpPr>
        <p:sp>
          <p:nvSpPr>
            <p:cNvPr id="16" name="TextBox 15"/>
            <p:cNvSpPr txBox="1"/>
            <p:nvPr/>
          </p:nvSpPr>
          <p:spPr>
            <a:xfrm>
              <a:off x="3385181" y="4891629"/>
              <a:ext cx="5219267" cy="945395"/>
            </a:xfrm>
            <a:prstGeom prst="rect">
              <a:avLst/>
            </a:prstGeom>
            <a:noFill/>
          </p:spPr>
          <p:txBody>
            <a:bodyPr vert="horz" wrap="square" rtlCol="0">
              <a:spAutoFit/>
            </a:bodyPr>
            <a:lstStyle/>
            <a:p>
              <a:r>
                <a:rPr lang="en-US" altLang="zh-CN" sz="2600" dirty="0" smtClean="0">
                  <a:latin typeface="Helvetica" pitchFamily="34" charset="0"/>
                  <a:cs typeface="Helvetica" pitchFamily="34" charset="0"/>
                </a:rPr>
                <a:t>Mascara is used to enhance the eyes. It may help make the eyelashes darker, thicker and longer.</a:t>
              </a:r>
            </a:p>
          </p:txBody>
        </p:sp>
        <p:sp>
          <p:nvSpPr>
            <p:cNvPr id="23" name="圆角矩形 14"/>
            <p:cNvSpPr/>
            <p:nvPr/>
          </p:nvSpPr>
          <p:spPr>
            <a:xfrm>
              <a:off x="3059832" y="4839383"/>
              <a:ext cx="5544616" cy="1306162"/>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2" name="TextBox 21"/>
          <p:cNvSpPr txBox="1"/>
          <p:nvPr/>
        </p:nvSpPr>
        <p:spPr>
          <a:xfrm>
            <a:off x="1344601" y="3786190"/>
            <a:ext cx="1584325" cy="400110"/>
          </a:xfrm>
          <a:prstGeom prst="rect">
            <a:avLst/>
          </a:prstGeom>
          <a:noFill/>
        </p:spPr>
        <p:txBody>
          <a:bodyPr wrap="square" rtlCol="0">
            <a:spAutoFit/>
          </a:bodyPr>
          <a:lstStyle/>
          <a:p>
            <a:r>
              <a:rPr lang="en-US" altLang="zh-CN" sz="2000" dirty="0" smtClean="0"/>
              <a:t>(c)</a:t>
            </a:r>
            <a:endParaRPr lang="zh-CN" altLang="en-US" sz="2000" dirty="0"/>
          </a:p>
        </p:txBody>
      </p:sp>
      <p:sp>
        <p:nvSpPr>
          <p:cNvPr id="24" name="TextBox 23"/>
          <p:cNvSpPr txBox="1"/>
          <p:nvPr/>
        </p:nvSpPr>
        <p:spPr>
          <a:xfrm>
            <a:off x="1344601" y="6100724"/>
            <a:ext cx="1584325" cy="400110"/>
          </a:xfrm>
          <a:prstGeom prst="rect">
            <a:avLst/>
          </a:prstGeom>
          <a:noFill/>
        </p:spPr>
        <p:txBody>
          <a:bodyPr wrap="square" rtlCol="0">
            <a:spAutoFit/>
          </a:bodyPr>
          <a:lstStyle/>
          <a:p>
            <a:r>
              <a:rPr lang="en-US" altLang="zh-CN" sz="2000" dirty="0" smtClean="0"/>
              <a:t>(d)</a:t>
            </a:r>
            <a:endParaRPr lang="zh-CN" altLang="en-US" sz="2000" dirty="0"/>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cstate="print"/>
          <a:srcRect/>
          <a:stretch>
            <a:fillRect/>
          </a:stretch>
        </p:blipFill>
        <p:spPr bwMode="auto">
          <a:xfrm>
            <a:off x="142844" y="2025650"/>
            <a:ext cx="8858312" cy="4832349"/>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642910" y="1000108"/>
            <a:ext cx="7673506" cy="1421928"/>
          </a:xfrm>
          <a:prstGeom prst="rect">
            <a:avLst/>
          </a:prstGeom>
          <a:noFill/>
          <a:ln w="9525">
            <a:noFill/>
            <a:miter lim="800000"/>
            <a:headEnd/>
            <a:tailEnd/>
          </a:ln>
        </p:spPr>
        <p:txBody>
          <a:bodyPr wrap="square">
            <a:spAutoFit/>
          </a:bodyPr>
          <a:lstStyle/>
          <a:p>
            <a:pPr algn="just">
              <a:lnSpc>
                <a:spcPct val="90000"/>
              </a:lnSpc>
            </a:pPr>
            <a:r>
              <a:rPr lang="en-US" altLang="zh-CN" sz="2400" b="1" dirty="0" smtClean="0">
                <a:latin typeface="Helvetica"/>
              </a:rPr>
              <a:t>Q: </a:t>
            </a:r>
            <a:r>
              <a:rPr lang="en-US" altLang="zh-CN" sz="2400" dirty="0" smtClean="0">
                <a:latin typeface="Helvetica"/>
              </a:rPr>
              <a:t>Cosmetic surgery is becoming increasingly popular among young people in both eastern and western societies. Can you analyze the reasons behind that? </a:t>
            </a:r>
            <a:endParaRPr lang="zh-CN" altLang="en-US" sz="2400" dirty="0">
              <a:latin typeface="Helvetica"/>
            </a:endParaRPr>
          </a:p>
        </p:txBody>
      </p:sp>
      <p:pic>
        <p:nvPicPr>
          <p:cNvPr id="190468" name="Picture 4" descr="H:\2015年修改\图片21.jpg"/>
          <p:cNvPicPr>
            <a:picLocks noChangeAspect="1" noChangeArrowheads="1"/>
          </p:cNvPicPr>
          <p:nvPr/>
        </p:nvPicPr>
        <p:blipFill>
          <a:blip r:embed="rId4" cstate="print"/>
          <a:srcRect/>
          <a:stretch>
            <a:fillRect/>
          </a:stretch>
        </p:blipFill>
        <p:spPr bwMode="auto">
          <a:xfrm>
            <a:off x="-32" y="-23"/>
            <a:ext cx="7156450" cy="1000132"/>
          </a:xfrm>
          <a:prstGeom prst="rect">
            <a:avLst/>
          </a:prstGeom>
          <a:noFill/>
        </p:spPr>
      </p:pic>
      <p:sp>
        <p:nvSpPr>
          <p:cNvPr id="8" name="TextBox 7"/>
          <p:cNvSpPr txBox="1">
            <a:spLocks noChangeArrowheads="1"/>
          </p:cNvSpPr>
          <p:nvPr/>
        </p:nvSpPr>
        <p:spPr bwMode="auto">
          <a:xfrm>
            <a:off x="571472" y="2703040"/>
            <a:ext cx="8072494" cy="3785652"/>
          </a:xfrm>
          <a:prstGeom prst="rect">
            <a:avLst/>
          </a:prstGeom>
          <a:noFill/>
          <a:ln w="9525">
            <a:noFill/>
            <a:miter lim="800000"/>
            <a:headEnd/>
            <a:tailEnd/>
          </a:ln>
        </p:spPr>
        <p:txBody>
          <a:bodyPr wrap="square">
            <a:spAutoFit/>
          </a:bodyPr>
          <a:lstStyle/>
          <a:p>
            <a:r>
              <a:rPr lang="en-US" altLang="zh-CN" sz="2400" dirty="0" smtClean="0">
                <a:latin typeface="Helvetica"/>
                <a:ea typeface="楷体_GB2312" pitchFamily="49" charset="-122"/>
              </a:rPr>
              <a:t>     There are various reasons why people opt for cosmetic surgery.</a:t>
            </a:r>
          </a:p>
          <a:p>
            <a:r>
              <a:rPr lang="en-US" altLang="zh-CN" sz="2400" b="1" dirty="0" smtClean="0">
                <a:latin typeface="Helvetica"/>
                <a:ea typeface="楷体_GB2312" pitchFamily="49" charset="-122"/>
              </a:rPr>
              <a:t>External factors:</a:t>
            </a:r>
          </a:p>
          <a:p>
            <a:r>
              <a:rPr lang="en-US" altLang="zh-CN" sz="2400" dirty="0" smtClean="0">
                <a:latin typeface="Helvetica"/>
                <a:ea typeface="楷体_GB2312" pitchFamily="49" charset="-122"/>
              </a:rPr>
              <a:t>Avoidance of ethnic prejudice; fear of age discrimination; pressure from working </a:t>
            </a:r>
            <a:r>
              <a:rPr lang="en-US" altLang="zh-CN" sz="2400" dirty="0" err="1" smtClean="0">
                <a:latin typeface="Helvetica"/>
                <a:ea typeface="楷体_GB2312" pitchFamily="49" charset="-122"/>
              </a:rPr>
              <a:t>environment,etc</a:t>
            </a:r>
            <a:r>
              <a:rPr lang="en-US" altLang="zh-CN" sz="2400" dirty="0" smtClean="0">
                <a:latin typeface="Helvetica"/>
                <a:ea typeface="楷体_GB2312" pitchFamily="49" charset="-122"/>
              </a:rPr>
              <a:t>.</a:t>
            </a:r>
          </a:p>
          <a:p>
            <a:r>
              <a:rPr lang="en-US" altLang="zh-CN" sz="2400" b="1" dirty="0" smtClean="0">
                <a:latin typeface="Helvetica"/>
                <a:ea typeface="楷体_GB2312" pitchFamily="49" charset="-122"/>
              </a:rPr>
              <a:t>Internal factors:</a:t>
            </a:r>
          </a:p>
          <a:p>
            <a:r>
              <a:rPr lang="en-US" altLang="zh-CN" sz="2400" dirty="0" smtClean="0">
                <a:latin typeface="Helvetica"/>
                <a:ea typeface="楷体_GB2312" pitchFamily="49" charset="-122"/>
              </a:rPr>
              <a:t>A strong desire to diminish unpleasant feelings related to looks; to alter a specific feature that does not meet one’s own expectation; a crazy pursuit for long-lasting youth; being competitive in career advancement, etc.</a:t>
            </a:r>
          </a:p>
        </p:txBody>
      </p:sp>
    </p:spTree>
    <p:extLst>
      <p:ext uri="{BB962C8B-B14F-4D97-AF65-F5344CB8AC3E}">
        <p14:creationId xmlns="" xmlns:p14="http://schemas.microsoft.com/office/powerpoint/2010/main"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2015年修改\图片17.jpg"/>
          <p:cNvPicPr>
            <a:picLocks noChangeAspect="1" noChangeArrowheads="1"/>
          </p:cNvPicPr>
          <p:nvPr/>
        </p:nvPicPr>
        <p:blipFill>
          <a:blip r:embed="rId3" cstate="print"/>
          <a:srcRect/>
          <a:stretch>
            <a:fillRect/>
          </a:stretch>
        </p:blipFill>
        <p:spPr bwMode="auto">
          <a:xfrm>
            <a:off x="0" y="0"/>
            <a:ext cx="8656637" cy="1163637"/>
          </a:xfrm>
          <a:prstGeom prst="rect">
            <a:avLst/>
          </a:prstGeom>
          <a:noFill/>
        </p:spPr>
      </p:pic>
      <p:grpSp>
        <p:nvGrpSpPr>
          <p:cNvPr id="22" name="组合 17"/>
          <p:cNvGrpSpPr/>
          <p:nvPr/>
        </p:nvGrpSpPr>
        <p:grpSpPr>
          <a:xfrm>
            <a:off x="899592" y="1556792"/>
            <a:ext cx="6264696" cy="2592288"/>
            <a:chOff x="899592" y="1772816"/>
            <a:chExt cx="6264696" cy="2592288"/>
          </a:xfrm>
        </p:grpSpPr>
        <p:sp>
          <p:nvSpPr>
            <p:cNvPr id="24" name="TextBox 23"/>
            <p:cNvSpPr txBox="1">
              <a:spLocks noChangeArrowheads="1"/>
            </p:cNvSpPr>
            <p:nvPr/>
          </p:nvSpPr>
          <p:spPr bwMode="auto">
            <a:xfrm>
              <a:off x="924275" y="3164775"/>
              <a:ext cx="6240013" cy="1200329"/>
            </a:xfrm>
            <a:prstGeom prst="rect">
              <a:avLst/>
            </a:prstGeom>
            <a:noFill/>
            <a:ln w="9525">
              <a:noFill/>
              <a:miter lim="800000"/>
              <a:headEnd/>
              <a:tailEnd/>
            </a:ln>
          </p:spPr>
          <p:txBody>
            <a:bodyPr wrap="square">
              <a:spAutoFit/>
            </a:bodyPr>
            <a:lstStyle/>
            <a:p>
              <a:pPr>
                <a:defRPr/>
              </a:pPr>
              <a:r>
                <a:rPr lang="en-US" altLang="zh-CN" sz="2400" dirty="0" smtClean="0">
                  <a:solidFill>
                    <a:srgbClr val="000000"/>
                  </a:solidFill>
                  <a:latin typeface="Helvetica"/>
                </a:rPr>
                <a:t>Q1: </a:t>
              </a:r>
              <a:r>
                <a:rPr lang="en-US" altLang="zh-CN" sz="2400" dirty="0" smtClean="0">
                  <a:latin typeface="Helvetica"/>
                </a:rPr>
                <a:t>What do most people think of their appearances according to the video?</a:t>
              </a:r>
            </a:p>
            <a:p>
              <a:pPr>
                <a:defRPr/>
              </a:pPr>
              <a:endParaRPr lang="zh-CN" altLang="en-US" sz="2400" dirty="0" smtClean="0">
                <a:solidFill>
                  <a:srgbClr val="000000"/>
                </a:solidFill>
                <a:latin typeface="Helvetica"/>
              </a:endParaRPr>
            </a:p>
          </p:txBody>
        </p:sp>
        <p:sp>
          <p:nvSpPr>
            <p:cNvPr id="25" name="矩形 10"/>
            <p:cNvSpPr/>
            <p:nvPr/>
          </p:nvSpPr>
          <p:spPr>
            <a:xfrm>
              <a:off x="899592" y="1772816"/>
              <a:ext cx="6120680" cy="954107"/>
            </a:xfrm>
            <a:prstGeom prst="rect">
              <a:avLst/>
            </a:prstGeom>
          </p:spPr>
          <p:txBody>
            <a:bodyPr wrap="square">
              <a:spAutoFit/>
            </a:bodyPr>
            <a:lstStyle/>
            <a:p>
              <a:pPr eaLnBrk="0" hangingPunct="0">
                <a:defRPr/>
              </a:pPr>
              <a:r>
                <a:rPr lang="en-US" altLang="zh-CN" sz="2800" b="1" dirty="0" smtClean="0">
                  <a:solidFill>
                    <a:srgbClr val="000000"/>
                  </a:solidFill>
                  <a:latin typeface="Helvetica"/>
                </a:rPr>
                <a:t>Watch a video clip and discuss the following questions.</a:t>
              </a:r>
              <a:endParaRPr lang="en-US" altLang="zh-CN" sz="2800" b="1" dirty="0">
                <a:solidFill>
                  <a:srgbClr val="000000"/>
                </a:solidFill>
                <a:latin typeface="Helvetica"/>
              </a:endParaRPr>
            </a:p>
          </p:txBody>
        </p:sp>
      </p:grpSp>
      <p:sp>
        <p:nvSpPr>
          <p:cNvPr id="26" name="Text Box 1074">
            <a:hlinkClick r:id="" action="ppaction://hlinkshowjump?jump=nextslide"/>
          </p:cNvPr>
          <p:cNvSpPr txBox="1">
            <a:spLocks noChangeArrowheads="1"/>
          </p:cNvSpPr>
          <p:nvPr/>
        </p:nvSpPr>
        <p:spPr bwMode="auto">
          <a:xfrm>
            <a:off x="2267744"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27" name="Picture 9" descr="13">
            <a:hlinkClick r:id="" action="ppaction://hlinkshowjump?jump=nextslide"/>
          </p:cNvPr>
          <p:cNvPicPr>
            <a:picLocks noChangeAspect="1" noChangeArrowheads="1" noCrop="1"/>
          </p:cNvPicPr>
          <p:nvPr/>
        </p:nvPicPr>
        <p:blipFill>
          <a:blip r:embed="rId4" cstate="print"/>
          <a:srcRect/>
          <a:stretch>
            <a:fillRect/>
          </a:stretch>
        </p:blipFill>
        <p:spPr bwMode="auto">
          <a:xfrm>
            <a:off x="5148064" y="5715016"/>
            <a:ext cx="1530334" cy="408873"/>
          </a:xfrm>
          <a:prstGeom prst="rect">
            <a:avLst/>
          </a:prstGeom>
          <a:noFill/>
          <a:ln w="9525">
            <a:noFill/>
            <a:miter lim="800000"/>
            <a:headEnd/>
            <a:tailEnd/>
          </a:ln>
        </p:spPr>
      </p:pic>
      <p:pic>
        <p:nvPicPr>
          <p:cNvPr id="28" name="Picture 27" descr="E:\2014素材\441\24[2007418114541].png"/>
          <p:cNvPicPr>
            <a:picLocks noChangeAspect="1" noChangeArrowheads="1"/>
          </p:cNvPicPr>
          <p:nvPr/>
        </p:nvPicPr>
        <p:blipFill>
          <a:blip r:embed="rId5" cstate="print"/>
          <a:srcRect/>
          <a:stretch>
            <a:fillRect/>
          </a:stretch>
        </p:blipFill>
        <p:spPr bwMode="auto">
          <a:xfrm rot="1602339">
            <a:off x="6907038" y="1145702"/>
            <a:ext cx="1500187" cy="1566863"/>
          </a:xfrm>
          <a:prstGeom prst="rect">
            <a:avLst/>
          </a:prstGeom>
          <a:noFill/>
          <a:ln w="9525">
            <a:noFill/>
            <a:miter lim="800000"/>
            <a:headEnd/>
            <a:tailEnd/>
          </a:ln>
        </p:spPr>
      </p:pic>
      <p:grpSp>
        <p:nvGrpSpPr>
          <p:cNvPr id="29" name="组合 18"/>
          <p:cNvGrpSpPr/>
          <p:nvPr/>
        </p:nvGrpSpPr>
        <p:grpSpPr>
          <a:xfrm>
            <a:off x="6757537" y="4509120"/>
            <a:ext cx="1054823" cy="1080120"/>
            <a:chOff x="5697555" y="4278328"/>
            <a:chExt cx="1446213" cy="1365250"/>
          </a:xfrm>
        </p:grpSpPr>
        <p:pic>
          <p:nvPicPr>
            <p:cNvPr id="30" name="Picture 3">
              <a:hlinkClick r:id="rId6" action="ppaction://hlinksldjump"/>
            </p:cNvPr>
            <p:cNvPicPr>
              <a:picLocks noChangeAspect="1" noChangeArrowheads="1"/>
            </p:cNvPicPr>
            <p:nvPr/>
          </p:nvPicPr>
          <p:blipFill>
            <a:blip r:embed="rId7" cstate="print"/>
            <a:srcRect/>
            <a:stretch>
              <a:fillRect/>
            </a:stretch>
          </p:blipFill>
          <p:spPr bwMode="auto">
            <a:xfrm>
              <a:off x="5697555" y="4278328"/>
              <a:ext cx="1446213" cy="1365250"/>
            </a:xfrm>
            <a:prstGeom prst="rect">
              <a:avLst/>
            </a:prstGeom>
            <a:noFill/>
            <a:ln w="9525">
              <a:noFill/>
              <a:miter lim="800000"/>
              <a:headEnd/>
              <a:tailEnd/>
            </a:ln>
          </p:spPr>
        </p:pic>
        <p:sp>
          <p:nvSpPr>
            <p:cNvPr id="31" name="TextBox 30">
              <a:hlinkClick r:id="rId8" action="ppaction://hlinksldjump"/>
            </p:cNvPr>
            <p:cNvSpPr txBox="1"/>
            <p:nvPr/>
          </p:nvSpPr>
          <p:spPr>
            <a:xfrm>
              <a:off x="5903307" y="4778393"/>
              <a:ext cx="1073149" cy="58353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13" name="TextBox 12"/>
          <p:cNvSpPr txBox="1">
            <a:spLocks noChangeArrowheads="1"/>
          </p:cNvSpPr>
          <p:nvPr/>
        </p:nvSpPr>
        <p:spPr bwMode="auto">
          <a:xfrm>
            <a:off x="924275" y="4122946"/>
            <a:ext cx="6240013" cy="1200329"/>
          </a:xfrm>
          <a:prstGeom prst="rect">
            <a:avLst/>
          </a:prstGeom>
          <a:noFill/>
          <a:ln w="9525">
            <a:noFill/>
            <a:miter lim="800000"/>
            <a:headEnd/>
            <a:tailEnd/>
          </a:ln>
        </p:spPr>
        <p:txBody>
          <a:bodyPr wrap="square">
            <a:spAutoFit/>
          </a:bodyPr>
          <a:lstStyle/>
          <a:p>
            <a:pPr>
              <a:defRPr/>
            </a:pPr>
            <a:r>
              <a:rPr lang="en-US" altLang="zh-CN" sz="2400" dirty="0" smtClean="0">
                <a:solidFill>
                  <a:srgbClr val="000000"/>
                </a:solidFill>
                <a:latin typeface="Helvetica"/>
              </a:rPr>
              <a:t>Q2: </a:t>
            </a:r>
            <a:r>
              <a:rPr lang="en-US" altLang="zh-CN" sz="2400" dirty="0" smtClean="0">
                <a:latin typeface="Helvetica"/>
              </a:rPr>
              <a:t>What message do you get from the video clip?</a:t>
            </a:r>
          </a:p>
          <a:p>
            <a:pPr>
              <a:defRPr/>
            </a:pPr>
            <a:endParaRPr lang="zh-CN" altLang="en-US" sz="2400" dirty="0" smtClean="0">
              <a:solidFill>
                <a:srgbClr val="000000"/>
              </a:solidFill>
              <a:latin typeface="Helvetica"/>
            </a:endParaRPr>
          </a:p>
        </p:txBody>
      </p:sp>
      <p:grpSp>
        <p:nvGrpSpPr>
          <p:cNvPr id="15" name="组合 18"/>
          <p:cNvGrpSpPr/>
          <p:nvPr/>
        </p:nvGrpSpPr>
        <p:grpSpPr>
          <a:xfrm>
            <a:off x="6757537" y="3212976"/>
            <a:ext cx="1054823" cy="1080120"/>
            <a:chOff x="5697555" y="4278328"/>
            <a:chExt cx="1446213" cy="1365250"/>
          </a:xfrm>
        </p:grpSpPr>
        <p:pic>
          <p:nvPicPr>
            <p:cNvPr id="16" name="Picture 3">
              <a:hlinkClick r:id="rId6" action="ppaction://hlinksldjump"/>
            </p:cNvPr>
            <p:cNvPicPr>
              <a:picLocks noChangeAspect="1" noChangeArrowheads="1"/>
            </p:cNvPicPr>
            <p:nvPr/>
          </p:nvPicPr>
          <p:blipFill>
            <a:blip r:embed="rId7"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6" action="ppaction://hlinksldjump"/>
            </p:cNvPr>
            <p:cNvSpPr txBox="1"/>
            <p:nvPr/>
          </p:nvSpPr>
          <p:spPr>
            <a:xfrm>
              <a:off x="5903307" y="4778393"/>
              <a:ext cx="1073149" cy="58353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Tree>
    <p:extLst>
      <p:ext uri="{BB962C8B-B14F-4D97-AF65-F5344CB8AC3E}">
        <p14:creationId xmlns="" xmlns:p14="http://schemas.microsoft.com/office/powerpoint/2010/main" val="9794277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a:hlinkClick r:id="rId4" action="ppaction://hlinkfile"/>
          </p:cNvPr>
          <p:cNvPicPr>
            <a:picLocks noChangeAspect="1" noChangeArrowheads="1"/>
          </p:cNvPicPr>
          <p:nvPr/>
        </p:nvPicPr>
        <p:blipFill>
          <a:blip r:embed="rId5" cstate="print"/>
          <a:srcRect/>
          <a:stretch>
            <a:fillRect/>
          </a:stretch>
        </p:blipFill>
        <p:spPr bwMode="auto">
          <a:xfrm>
            <a:off x="142844" y="1214422"/>
            <a:ext cx="8912226" cy="5419747"/>
          </a:xfrm>
          <a:prstGeom prst="rect">
            <a:avLst/>
          </a:prstGeom>
          <a:noFill/>
          <a:ln w="9525">
            <a:noFill/>
            <a:miter lim="800000"/>
            <a:headEnd/>
            <a:tailEnd/>
          </a:ln>
        </p:spPr>
      </p:pic>
      <p:pic>
        <p:nvPicPr>
          <p:cNvPr id="62466" name="Picture 2" descr="H:\2015年修改\图片17.jpg"/>
          <p:cNvPicPr>
            <a:picLocks noChangeAspect="1" noChangeArrowheads="1"/>
          </p:cNvPicPr>
          <p:nvPr/>
        </p:nvPicPr>
        <p:blipFill>
          <a:blip r:embed="rId6" cstate="print"/>
          <a:srcRect/>
          <a:stretch>
            <a:fillRect/>
          </a:stretch>
        </p:blipFill>
        <p:spPr bwMode="auto">
          <a:xfrm>
            <a:off x="0" y="0"/>
            <a:ext cx="8656637" cy="1163637"/>
          </a:xfrm>
          <a:prstGeom prst="rect">
            <a:avLst/>
          </a:prstGeom>
          <a:noFill/>
        </p:spPr>
      </p:pic>
      <p:sp>
        <p:nvSpPr>
          <p:cNvPr id="19" name="AutoShape 11">
            <a:hlinkClick r:id="rId7" action="ppaction://hlinksldjump"/>
          </p:cNvPr>
          <p:cNvSpPr>
            <a:spLocks noChangeArrowheads="1"/>
          </p:cNvSpPr>
          <p:nvPr/>
        </p:nvSpPr>
        <p:spPr bwMode="auto">
          <a:xfrm>
            <a:off x="3929058" y="543503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pic>
        <p:nvPicPr>
          <p:cNvPr id="14" name="The True Beauty.wmv">
            <a:hlinkClick r:id="" action="ppaction://media"/>
          </p:cNvPr>
          <p:cNvPicPr>
            <a:picLocks noRot="1" noChangeAspect="1"/>
          </p:cNvPicPr>
          <p:nvPr>
            <a:videoFile r:link="rId1"/>
          </p:nvPr>
        </p:nvPicPr>
        <p:blipFill>
          <a:blip r:embed="rId8"/>
          <a:stretch>
            <a:fillRect/>
          </a:stretch>
        </p:blipFill>
        <p:spPr>
          <a:xfrm>
            <a:off x="357158" y="1484313"/>
            <a:ext cx="8429684" cy="4087827"/>
          </a:xfrm>
          <a:prstGeom prst="rect">
            <a:avLst/>
          </a:prstGeom>
        </p:spPr>
      </p:pic>
    </p:spTree>
    <p:extLst>
      <p:ext uri="{BB962C8B-B14F-4D97-AF65-F5344CB8AC3E}">
        <p14:creationId xmlns:p14="http://schemas.microsoft.com/office/powerpoint/2010/main" xmlns="" val="1196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214282" y="2420888"/>
            <a:ext cx="8174142" cy="3365566"/>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877887" y="1538402"/>
            <a:ext cx="7378699" cy="810478"/>
          </a:xfrm>
          <a:prstGeom prst="rect">
            <a:avLst/>
          </a:prstGeom>
          <a:noFill/>
          <a:ln w="9525">
            <a:noFill/>
            <a:miter lim="800000"/>
            <a:headEnd/>
            <a:tailEnd/>
          </a:ln>
        </p:spPr>
        <p:txBody>
          <a:bodyPr wrap="square">
            <a:spAutoFit/>
          </a:bodyPr>
          <a:lstStyle/>
          <a:p>
            <a:pPr marL="457200" indent="-457200" algn="just">
              <a:lnSpc>
                <a:spcPts val="2800"/>
              </a:lnSpc>
              <a:buAutoNum type="arabicPeriod"/>
            </a:pPr>
            <a:r>
              <a:rPr lang="en-US" altLang="zh-CN" sz="2400" dirty="0" smtClean="0">
                <a:latin typeface="Helvetica"/>
              </a:rPr>
              <a:t>How do most people perceive their appearances </a:t>
            </a:r>
          </a:p>
          <a:p>
            <a:pPr marL="457200" indent="-457200" algn="just">
              <a:lnSpc>
                <a:spcPts val="2800"/>
              </a:lnSpc>
            </a:pPr>
            <a:r>
              <a:rPr lang="en-US" altLang="zh-CN" sz="2400" dirty="0" smtClean="0">
                <a:latin typeface="Helvetica"/>
              </a:rPr>
              <a:t>      according to the video?</a:t>
            </a:r>
          </a:p>
        </p:txBody>
      </p:sp>
      <p:sp>
        <p:nvSpPr>
          <p:cNvPr id="11" name="矩形 10"/>
          <p:cNvSpPr/>
          <p:nvPr/>
        </p:nvSpPr>
        <p:spPr>
          <a:xfrm>
            <a:off x="928662" y="3349824"/>
            <a:ext cx="7715304" cy="1865126"/>
          </a:xfrm>
          <a:prstGeom prst="rect">
            <a:avLst/>
          </a:prstGeom>
        </p:spPr>
        <p:txBody>
          <a:bodyPr wrap="square">
            <a:spAutoFit/>
          </a:bodyPr>
          <a:lstStyle/>
          <a:p>
            <a:pPr marL="120650" indent="-120650" algn="just">
              <a:lnSpc>
                <a:spcPct val="120000"/>
              </a:lnSpc>
              <a:buClr>
                <a:srgbClr val="FF6600"/>
              </a:buClr>
            </a:pPr>
            <a:r>
              <a:rPr lang="en-US" altLang="zh-CN" sz="2400" dirty="0" smtClean="0">
                <a:latin typeface="Helvetica"/>
              </a:rPr>
              <a:t> </a:t>
            </a:r>
            <a:r>
              <a:rPr lang="en-US" altLang="zh-CN" sz="2400" dirty="0" smtClean="0">
                <a:latin typeface="Helvetica"/>
                <a:ea typeface="Cambria Math" pitchFamily="18" charset="0"/>
                <a:cs typeface="Arial" charset="0"/>
              </a:rPr>
              <a:t>• </a:t>
            </a:r>
            <a:r>
              <a:rPr lang="en-US" altLang="zh-CN" sz="2400" dirty="0" smtClean="0">
                <a:latin typeface="Helvetica"/>
              </a:rPr>
              <a:t>They are not satisfied with their looks.</a:t>
            </a:r>
          </a:p>
          <a:p>
            <a:pPr marL="120650" indent="-120650" algn="just">
              <a:lnSpc>
                <a:spcPct val="120000"/>
              </a:lnSpc>
              <a:buClr>
                <a:srgbClr val="FF6600"/>
              </a:buClr>
            </a:pPr>
            <a:r>
              <a:rPr lang="en-US" altLang="zh-CN" sz="2400" dirty="0" smtClean="0">
                <a:latin typeface="Helvetica"/>
              </a:rPr>
              <a:t> </a:t>
            </a:r>
            <a:r>
              <a:rPr lang="en-US" altLang="zh-CN" sz="2400" dirty="0" smtClean="0">
                <a:latin typeface="Helvetica"/>
                <a:ea typeface="Cambria Math" pitchFamily="18" charset="0"/>
                <a:cs typeface="Arial" charset="0"/>
              </a:rPr>
              <a:t>• </a:t>
            </a:r>
            <a:r>
              <a:rPr lang="en-US" altLang="zh-CN" sz="2400" dirty="0" smtClean="0">
                <a:latin typeface="Helvetica"/>
              </a:rPr>
              <a:t>They focus more on the imperfections of their  </a:t>
            </a:r>
          </a:p>
          <a:p>
            <a:pPr marL="120650" indent="-120650" algn="just">
              <a:lnSpc>
                <a:spcPct val="120000"/>
              </a:lnSpc>
              <a:buClr>
                <a:srgbClr val="FF6600"/>
              </a:buClr>
            </a:pPr>
            <a:r>
              <a:rPr lang="en-US" altLang="zh-CN" sz="2400" dirty="0" smtClean="0">
                <a:latin typeface="Helvetica"/>
              </a:rPr>
              <a:t>    physical appearances.</a:t>
            </a:r>
          </a:p>
          <a:p>
            <a:pPr marL="120650" indent="-120650" algn="just">
              <a:lnSpc>
                <a:spcPct val="120000"/>
              </a:lnSpc>
              <a:buClr>
                <a:srgbClr val="FF6600"/>
              </a:buClr>
            </a:pPr>
            <a:r>
              <a:rPr lang="en-US" altLang="zh-CN" sz="2400" dirty="0" smtClean="0">
                <a:latin typeface="Helvetica"/>
                <a:ea typeface="Cambria Math" pitchFamily="18" charset="0"/>
                <a:cs typeface="Arial" charset="0"/>
              </a:rPr>
              <a:t> •</a:t>
            </a:r>
            <a:r>
              <a:rPr lang="en-US" altLang="zh-CN" sz="2400" dirty="0" smtClean="0">
                <a:latin typeface="Helvetica"/>
              </a:rPr>
              <a:t> They think they are less pretty than they really are. </a:t>
            </a:r>
          </a:p>
        </p:txBody>
      </p:sp>
      <p:pic>
        <p:nvPicPr>
          <p:cNvPr id="12" name="Picture 2" descr="H:\2015年修改\图片17.jpg"/>
          <p:cNvPicPr>
            <a:picLocks noChangeAspect="1" noChangeArrowheads="1"/>
          </p:cNvPicPr>
          <p:nvPr/>
        </p:nvPicPr>
        <p:blipFill>
          <a:blip r:embed="rId4" cstate="print"/>
          <a:srcRect/>
          <a:stretch>
            <a:fillRect/>
          </a:stretch>
        </p:blipFill>
        <p:spPr bwMode="auto">
          <a:xfrm>
            <a:off x="0" y="0"/>
            <a:ext cx="8656637" cy="1163637"/>
          </a:xfrm>
          <a:prstGeom prst="rect">
            <a:avLst/>
          </a:prstGeom>
          <a:noFill/>
        </p:spPr>
      </p:pic>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cstate="print"/>
          <a:srcRect/>
          <a:stretch>
            <a:fillRect/>
          </a:stretch>
        </p:blipFill>
        <p:spPr bwMode="auto">
          <a:xfrm>
            <a:off x="583630" y="2331210"/>
            <a:ext cx="7488832" cy="3312368"/>
          </a:xfrm>
          <a:prstGeom prst="rect">
            <a:avLst/>
          </a:prstGeom>
          <a:noFill/>
        </p:spPr>
      </p:pic>
      <p:sp>
        <p:nvSpPr>
          <p:cNvPr id="291845" name="TextBox 8"/>
          <p:cNvSpPr txBox="1">
            <a:spLocks noChangeArrowheads="1"/>
          </p:cNvSpPr>
          <p:nvPr/>
        </p:nvSpPr>
        <p:spPr bwMode="auto">
          <a:xfrm>
            <a:off x="1081734"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1153741" y="1537434"/>
            <a:ext cx="7378699"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2. What message do you get from the video clip?</a:t>
            </a:r>
          </a:p>
        </p:txBody>
      </p:sp>
      <p:sp>
        <p:nvSpPr>
          <p:cNvPr id="11" name="矩形 10"/>
          <p:cNvSpPr/>
          <p:nvPr/>
        </p:nvSpPr>
        <p:spPr>
          <a:xfrm>
            <a:off x="1285852" y="2963494"/>
            <a:ext cx="6464969" cy="2751522"/>
          </a:xfrm>
          <a:prstGeom prst="rect">
            <a:avLst/>
          </a:prstGeom>
        </p:spPr>
        <p:txBody>
          <a:bodyPr wrap="square">
            <a:spAutoFit/>
          </a:bodyPr>
          <a:lstStyle/>
          <a:p>
            <a:pPr marL="120650" indent="-120650" algn="just">
              <a:lnSpc>
                <a:spcPct val="120000"/>
              </a:lnSpc>
              <a:buClr>
                <a:srgbClr val="FF6600"/>
              </a:buClr>
            </a:pPr>
            <a:r>
              <a:rPr lang="en-US" altLang="zh-CN" sz="2400" dirty="0" smtClean="0">
                <a:latin typeface="Helvetica"/>
              </a:rPr>
              <a:t>  We are more beautiful than we thought we should be. Therefore, we should spend more time appreciating the things we do like instead of wasting time trying to fix the imperfections of our physical appearance.   </a:t>
            </a:r>
          </a:p>
        </p:txBody>
      </p:sp>
      <p:pic>
        <p:nvPicPr>
          <p:cNvPr id="12" name="Picture 2" descr="H:\2015年修改\图片17.jpg"/>
          <p:cNvPicPr>
            <a:picLocks noChangeAspect="1" noChangeArrowheads="1"/>
          </p:cNvPicPr>
          <p:nvPr/>
        </p:nvPicPr>
        <p:blipFill>
          <a:blip r:embed="rId4" cstate="print"/>
          <a:srcRect/>
          <a:stretch>
            <a:fillRect/>
          </a:stretch>
        </p:blipFill>
        <p:spPr bwMode="auto">
          <a:xfrm>
            <a:off x="0" y="0"/>
            <a:ext cx="8656637" cy="1163637"/>
          </a:xfrm>
          <a:prstGeom prst="rect">
            <a:avLst/>
          </a:prstGeom>
          <a:noFill/>
        </p:spPr>
      </p:pic>
      <p:pic>
        <p:nvPicPr>
          <p:cNvPr id="7"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58214" y="6184882"/>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cstate="print"/>
          <a:stretch>
            <a:fillRect/>
          </a:stretch>
        </p:blipFill>
        <p:spPr bwMode="auto">
          <a:xfrm>
            <a:off x="4415923" y="2857496"/>
            <a:ext cx="4085167" cy="2707455"/>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grpSp>
        <p:nvGrpSpPr>
          <p:cNvPr id="27" name="组合 26"/>
          <p:cNvGrpSpPr/>
          <p:nvPr/>
        </p:nvGrpSpPr>
        <p:grpSpPr>
          <a:xfrm>
            <a:off x="-81910" y="0"/>
            <a:ext cx="9225910" cy="5878415"/>
            <a:chOff x="-81910" y="0"/>
            <a:chExt cx="9225910" cy="5878415"/>
          </a:xfrm>
        </p:grpSpPr>
        <p:pic>
          <p:nvPicPr>
            <p:cNvPr id="2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3" y="4726288"/>
              <a:ext cx="437996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8" y="3718177"/>
              <a:ext cx="4143053"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pic>
          <p:nvPicPr>
            <p:cNvPr id="15"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1295"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4"/>
            <p:cNvSpPr>
              <a:spLocks noChangeArrowheads="1"/>
            </p:cNvSpPr>
            <p:nvPr/>
          </p:nvSpPr>
          <p:spPr bwMode="auto">
            <a:xfrm>
              <a:off x="-81910"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b="1" dirty="0" smtClean="0">
                  <a:solidFill>
                    <a:srgbClr val="000000"/>
                  </a:solidFill>
                  <a:latin typeface="Helvetica" pitchFamily="34" charset="0"/>
                </a:rPr>
                <a:t>   Language Application</a:t>
              </a:r>
              <a:endParaRPr lang="en-US" altLang="zh-CN" sz="2400" b="1" dirty="0">
                <a:solidFill>
                  <a:srgbClr val="000000"/>
                </a:solidFill>
                <a:latin typeface="Helvetica" pitchFamily="34" charset="0"/>
              </a:endParaRPr>
            </a:p>
          </p:txBody>
        </p:sp>
        <p:pic>
          <p:nvPicPr>
            <p:cNvPr id="17"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10800000">
              <a:off x="319" y="2714620"/>
              <a:ext cx="3779912" cy="1152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a:hlinkClick r:id="rId7" action="ppaction://hlinksldjump"/>
            </p:cNvPr>
            <p:cNvSpPr txBox="1"/>
            <p:nvPr/>
          </p:nvSpPr>
          <p:spPr>
            <a:xfrm>
              <a:off x="200706"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2" name="TextBox 31">
              <a:hlinkClick r:id="rId8" action="ppaction://hlinksldjump"/>
            </p:cNvPr>
            <p:cNvSpPr txBox="1"/>
            <p:nvPr/>
          </p:nvSpPr>
          <p:spPr>
            <a:xfrm>
              <a:off x="207004"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34" name="TextBox 33">
              <a:hlinkClick r:id="rId9" action="ppaction://hlinksldjump"/>
            </p:cNvPr>
            <p:cNvSpPr txBox="1"/>
            <p:nvPr/>
          </p:nvSpPr>
          <p:spPr>
            <a:xfrm>
              <a:off x="50057"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grpSp>
        <p:nvGrpSpPr>
          <p:cNvPr id="24" name="组合 23"/>
          <p:cNvGrpSpPr/>
          <p:nvPr/>
        </p:nvGrpSpPr>
        <p:grpSpPr>
          <a:xfrm>
            <a:off x="53311" y="-24"/>
            <a:ext cx="9305035" cy="708025"/>
            <a:chOff x="53311" y="-24"/>
            <a:chExt cx="9305035" cy="708025"/>
          </a:xfrm>
        </p:grpSpPr>
        <p:sp>
          <p:nvSpPr>
            <p:cNvPr id="25" name="TextBox 31"/>
            <p:cNvSpPr txBox="1">
              <a:spLocks noChangeArrowheads="1"/>
            </p:cNvSpPr>
            <p:nvPr/>
          </p:nvSpPr>
          <p:spPr bwMode="auto">
            <a:xfrm>
              <a:off x="857224" y="-24"/>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29" name="Isosceles Triangle 15"/>
            <p:cNvSpPr/>
            <p:nvPr/>
          </p:nvSpPr>
          <p:spPr>
            <a:xfrm flipV="1">
              <a:off x="1308078" y="3810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30" name="TextBox 35"/>
            <p:cNvSpPr txBox="1">
              <a:spLocks noChangeArrowheads="1"/>
            </p:cNvSpPr>
            <p:nvPr/>
          </p:nvSpPr>
          <p:spPr bwMode="auto">
            <a:xfrm>
              <a:off x="53311" y="214290"/>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sp>
          <p:nvSpPr>
            <p:cNvPr id="31" name="TextBox 30"/>
            <p:cNvSpPr txBox="1"/>
            <p:nvPr/>
          </p:nvSpPr>
          <p:spPr>
            <a:xfrm>
              <a:off x="1543136" y="88920"/>
              <a:ext cx="7815210" cy="5539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3000" dirty="0" smtClean="0">
                  <a:effectLst>
                    <a:glow rad="101600">
                      <a:schemeClr val="tx1">
                        <a:alpha val="60000"/>
                      </a:schemeClr>
                    </a:glow>
                    <a:outerShdw blurRad="38100" dist="38100" dir="2700000" algn="tl">
                      <a:srgbClr val="000000">
                        <a:alpha val="43137"/>
                      </a:srgbClr>
                    </a:outerShdw>
                  </a:effectLst>
                </a:rPr>
                <a:t>The confusing pursuit of beauty</a:t>
              </a:r>
            </a:p>
          </p:txBody>
        </p:sp>
      </p:grpSp>
      <p:pic>
        <p:nvPicPr>
          <p:cNvPr id="19" name="Picture 4">
            <a:hlinkClick r:id="rId10" action="ppaction://hlinksldjump"/>
          </p:cNvPr>
          <p:cNvPicPr>
            <a:picLocks noChangeAspect="1" noChangeArrowheads="1"/>
          </p:cNvPicPr>
          <p:nvPr/>
        </p:nvPicPr>
        <p:blipFill>
          <a:blip r:embed="rId11"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483" y="928670"/>
            <a:ext cx="8768005" cy="5929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39552" y="1628082"/>
            <a:ext cx="6389902" cy="480131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00000"/>
              </a:lnSpc>
              <a:spcBef>
                <a:spcPts val="1200"/>
              </a:spcBef>
              <a:defRPr/>
            </a:pPr>
            <a:r>
              <a:rPr lang="en-US" altLang="zh-CN" sz="2600" dirty="0" smtClean="0">
                <a:solidFill>
                  <a:srgbClr val="FF6600"/>
                </a:solidFill>
                <a:ea typeface="楷体_GB2312" pitchFamily="49" charset="-122"/>
                <a:cs typeface="+mn-cs"/>
              </a:rPr>
              <a:t>Write a comparison / contrast essay</a:t>
            </a:r>
          </a:p>
          <a:p>
            <a:pPr algn="l"/>
            <a:r>
              <a:rPr lang="en-US" altLang="zh-CN" sz="2400" dirty="0" smtClean="0"/>
              <a:t>    A comparison / contrast essay is an essay in which two things are compared or contrasted. In a comparison essay, the author shows how two things are similar; in a contrast essay, the author discusses how two things are different. There are two basic methods to organize the body of a comparison / contrast essay. One is the “point-by-point” or “alternating” method. The other is the “subject-by-subject” pattern, also referred to as the “side-by-side” or the “block” pattern.</a:t>
            </a:r>
            <a:endParaRPr lang="en-US" altLang="zh-CN" sz="2400" b="1" i="1" dirty="0" smtClean="0"/>
          </a:p>
        </p:txBody>
      </p:sp>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14" name="右箭头 13">
            <a:hlinkClick r:id="" action="ppaction://hlinkshowjump?jump=nextslide"/>
          </p:cNvPr>
          <p:cNvSpPr/>
          <p:nvPr/>
        </p:nvSpPr>
        <p:spPr>
          <a:xfrm>
            <a:off x="4788024" y="6181725"/>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908720"/>
            <a:ext cx="9143999" cy="594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3528" y="1810112"/>
            <a:ext cx="6696744" cy="5119350"/>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r>
              <a:rPr lang="en-US" altLang="zh-CN" sz="2400" dirty="0" smtClean="0"/>
              <a:t>    With “point-by-point” style, supporting details are presented according to the “points,” namely the criteria of comparison / contrast. The author first talks about how two subjects are similar or different with respect to one point, and then he moves to the next point to do the same. The process will be repeated until all points are finished.</a:t>
            </a:r>
          </a:p>
          <a:p>
            <a:r>
              <a:rPr lang="en-US" altLang="zh-CN" sz="2400" dirty="0" smtClean="0"/>
              <a:t>    In the format of “subject-by-subject”, the author fully explains one subject by presenting all its points or characteristics. He then proceeds to do the same for the other subject.</a:t>
            </a:r>
            <a:endParaRPr lang="en-US" altLang="zh-CN" sz="2350" dirty="0" smtClean="0"/>
          </a:p>
        </p:txBody>
      </p:sp>
      <p:pic>
        <p:nvPicPr>
          <p:cNvPr id="52226"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14" name="右箭头 13">
            <a:hlinkClick r:id="" action="ppaction://hlinkshowjump?jump=nextslide"/>
          </p:cNvPr>
          <p:cNvSpPr/>
          <p:nvPr/>
        </p:nvSpPr>
        <p:spPr>
          <a:xfrm>
            <a:off x="5286380" y="6072206"/>
            <a:ext cx="173389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06938" y="2348880"/>
            <a:ext cx="5222384" cy="2862322"/>
          </a:xfrm>
          <a:prstGeom prst="rect">
            <a:avLst/>
          </a:prstGeom>
        </p:spPr>
        <p:txBody>
          <a:bodyPr wrap="square">
            <a:spAutoFit/>
          </a:bodyPr>
          <a:lstStyle/>
          <a:p>
            <a:pPr>
              <a:lnSpc>
                <a:spcPct val="150000"/>
              </a:lnSpc>
            </a:pPr>
            <a:r>
              <a:rPr lang="en-US" altLang="zh-CN" sz="2400" b="1" i="1" dirty="0" smtClean="0">
                <a:latin typeface="Helvetica" pitchFamily="34" charset="0"/>
                <a:ea typeface="Cambria Math" pitchFamily="18" charset="0"/>
                <a:cs typeface="Arial" pitchFamily="34" charset="0"/>
              </a:rPr>
              <a:t>Let’s look at two outlines of an essay that discusses whether domestic cosmetics or foreign cosmetics are better. They show the two patterns respectively.</a:t>
            </a:r>
            <a:endParaRPr lang="zh-CN" altLang="en-US" sz="24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pic>
        <p:nvPicPr>
          <p:cNvPr id="5" name="图片 4"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8.jpg"/>
          <p:cNvPicPr>
            <a:picLocks noChangeAspect="1" noChangeArrowheads="1"/>
          </p:cNvPicPr>
          <p:nvPr/>
        </p:nvPicPr>
        <p:blipFill>
          <a:blip r:embed="rId3" cstate="print"/>
          <a:srcRect/>
          <a:stretch>
            <a:fillRect/>
          </a:stretch>
        </p:blipFill>
        <p:spPr bwMode="auto">
          <a:xfrm>
            <a:off x="0" y="1"/>
            <a:ext cx="7302500" cy="1000108"/>
          </a:xfrm>
          <a:prstGeom prst="rect">
            <a:avLst/>
          </a:prstGeom>
          <a:noFill/>
        </p:spPr>
      </p:pic>
      <p:sp>
        <p:nvSpPr>
          <p:cNvPr id="9" name="圆角矩形 8"/>
          <p:cNvSpPr/>
          <p:nvPr/>
        </p:nvSpPr>
        <p:spPr>
          <a:xfrm>
            <a:off x="357158" y="1189888"/>
            <a:ext cx="8506349" cy="552526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709121" y="1428736"/>
            <a:ext cx="7934845" cy="513986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lnSpc>
                <a:spcPct val="90000"/>
              </a:lnSpc>
            </a:pPr>
            <a:r>
              <a:rPr lang="en-US" altLang="zh-CN" sz="2400" b="1" dirty="0" smtClean="0"/>
              <a:t>Introduction:</a:t>
            </a:r>
          </a:p>
          <a:p>
            <a:pPr algn="l">
              <a:lnSpc>
                <a:spcPct val="90000"/>
              </a:lnSpc>
            </a:pPr>
            <a:r>
              <a:rPr lang="en-US" altLang="zh-CN" dirty="0" smtClean="0"/>
              <a:t>To buy domestic cosmetics is a better choice in view of affordability and the time of distribution to stores.</a:t>
            </a:r>
          </a:p>
          <a:p>
            <a:pPr algn="l">
              <a:lnSpc>
                <a:spcPct val="90000"/>
              </a:lnSpc>
            </a:pPr>
            <a:endParaRPr lang="en-US" altLang="zh-CN" dirty="0" smtClean="0"/>
          </a:p>
          <a:p>
            <a:pPr algn="l">
              <a:lnSpc>
                <a:spcPct val="90000"/>
              </a:lnSpc>
            </a:pPr>
            <a:r>
              <a:rPr lang="en-US" altLang="zh-CN" sz="2400" b="1" dirty="0" smtClean="0"/>
              <a:t>Body:</a:t>
            </a:r>
          </a:p>
          <a:p>
            <a:pPr algn="l">
              <a:lnSpc>
                <a:spcPct val="90000"/>
              </a:lnSpc>
            </a:pPr>
            <a:r>
              <a:rPr lang="en-US" altLang="zh-CN" b="1" dirty="0" smtClean="0"/>
              <a:t>1 Affordability (Price)</a:t>
            </a:r>
          </a:p>
          <a:p>
            <a:pPr algn="l">
              <a:lnSpc>
                <a:spcPct val="90000"/>
              </a:lnSpc>
            </a:pPr>
            <a:r>
              <a:rPr lang="en-US" altLang="zh-CN" dirty="0" smtClean="0"/>
              <a:t>(a) Domestic cosmetics: less expensive, easily affordable</a:t>
            </a:r>
          </a:p>
          <a:p>
            <a:pPr algn="l">
              <a:lnSpc>
                <a:spcPct val="90000"/>
              </a:lnSpc>
            </a:pPr>
            <a:r>
              <a:rPr lang="en-US" altLang="zh-CN" dirty="0" smtClean="0"/>
              <a:t>(b) Foreign cosmetics: more expensive</a:t>
            </a:r>
          </a:p>
          <a:p>
            <a:pPr algn="l">
              <a:lnSpc>
                <a:spcPct val="90000"/>
              </a:lnSpc>
            </a:pPr>
            <a:endParaRPr lang="en-US" altLang="zh-CN" sz="2400" dirty="0" smtClean="0"/>
          </a:p>
          <a:p>
            <a:pPr algn="l">
              <a:lnSpc>
                <a:spcPct val="90000"/>
              </a:lnSpc>
            </a:pPr>
            <a:r>
              <a:rPr lang="en-US" altLang="zh-CN" b="1" dirty="0" smtClean="0"/>
              <a:t>2 Time span between production and purchase</a:t>
            </a:r>
          </a:p>
          <a:p>
            <a:pPr algn="l">
              <a:lnSpc>
                <a:spcPct val="90000"/>
              </a:lnSpc>
            </a:pPr>
            <a:r>
              <a:rPr lang="en-US" altLang="zh-CN" dirty="0" smtClean="0"/>
              <a:t>(a) Domestic cosmetics: less time needed for being</a:t>
            </a:r>
          </a:p>
          <a:p>
            <a:pPr algn="l">
              <a:lnSpc>
                <a:spcPct val="90000"/>
              </a:lnSpc>
            </a:pPr>
            <a:r>
              <a:rPr lang="en-US" altLang="zh-CN" dirty="0" smtClean="0"/>
              <a:t>      delivered to stores for sale</a:t>
            </a:r>
          </a:p>
          <a:p>
            <a:pPr marL="360000" indent="-457200" algn="l">
              <a:lnSpc>
                <a:spcPct val="100000"/>
              </a:lnSpc>
            </a:pPr>
            <a:r>
              <a:rPr lang="en-US" altLang="zh-CN" dirty="0" smtClean="0"/>
              <a:t>(b) Foreign cosmetics: more time needed for distribution because of         importing procedures</a:t>
            </a:r>
          </a:p>
          <a:p>
            <a:pPr algn="l">
              <a:lnSpc>
                <a:spcPct val="90000"/>
              </a:lnSpc>
            </a:pPr>
            <a:endParaRPr lang="en-US" altLang="zh-CN" dirty="0" smtClean="0"/>
          </a:p>
          <a:p>
            <a:pPr algn="l">
              <a:lnSpc>
                <a:spcPct val="90000"/>
              </a:lnSpc>
            </a:pPr>
            <a:r>
              <a:rPr lang="en-US" altLang="zh-CN" sz="2400" b="1" dirty="0" smtClean="0"/>
              <a:t>Conclusion: </a:t>
            </a:r>
            <a:r>
              <a:rPr lang="en-US" altLang="zh-CN" dirty="0" smtClean="0"/>
              <a:t>Domestic cosmetics enjoy unique advantages over imported products.</a:t>
            </a:r>
            <a:endParaRPr lang="zh-CN" altLang="en-US" dirty="0"/>
          </a:p>
        </p:txBody>
      </p:sp>
      <p:sp>
        <p:nvSpPr>
          <p:cNvPr id="2" name="右箭头 1">
            <a:hlinkClick r:id="" action="ppaction://hlinkshowjump?jump=nextslide"/>
          </p:cNvPr>
          <p:cNvSpPr/>
          <p:nvPr/>
        </p:nvSpPr>
        <p:spPr>
          <a:xfrm>
            <a:off x="6959643" y="6143644"/>
            <a:ext cx="1684323"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Rounded Rectangle 13"/>
          <p:cNvSpPr/>
          <p:nvPr/>
        </p:nvSpPr>
        <p:spPr>
          <a:xfrm>
            <a:off x="3203848" y="1000109"/>
            <a:ext cx="3024336" cy="428627"/>
          </a:xfrm>
          <a:prstGeom prst="roundRect">
            <a:avLst/>
          </a:prstGeom>
          <a:solidFill>
            <a:schemeClr val="bg1"/>
          </a:solidFill>
          <a:ln>
            <a:solidFill>
              <a:srgbClr val="B4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0000"/>
                </a:solidFill>
                <a:latin typeface="Helvetica" pitchFamily="34" charset="0"/>
                <a:cs typeface="Helvetica" pitchFamily="34" charset="0"/>
              </a:rPr>
              <a:t>Point by point</a:t>
            </a:r>
            <a:endParaRPr lang="zh-CN" altLang="en-US" sz="2800" b="1" dirty="0">
              <a:solidFill>
                <a:srgbClr val="FF0000"/>
              </a:solidFill>
              <a:latin typeface="Helvetica" pitchFamily="34" charset="0"/>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linds(horizontal)">
                                      <p:cBhvr>
                                        <p:cTn id="7" dur="500"/>
                                        <p:tgtEl>
                                          <p:spTgt spid="3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blinds(horizontal)">
                                      <p:cBhvr>
                                        <p:cTn id="10" dur="500"/>
                                        <p:tgtEl>
                                          <p:spTgt spid="3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animEffect transition="in" filter="blinds(horizontal)">
                                      <p:cBhvr>
                                        <p:cTn id="13" dur="500"/>
                                        <p:tgtEl>
                                          <p:spTgt spid="3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0">
                                            <p:txEl>
                                              <p:pRg st="4" end="4"/>
                                            </p:txEl>
                                          </p:spTgt>
                                        </p:tgtEl>
                                        <p:attrNameLst>
                                          <p:attrName>style.visibility</p:attrName>
                                        </p:attrNameLst>
                                      </p:cBhvr>
                                      <p:to>
                                        <p:strVal val="visible"/>
                                      </p:to>
                                    </p:set>
                                    <p:animEffect transition="in" filter="blinds(horizontal)">
                                      <p:cBhvr>
                                        <p:cTn id="16" dur="500"/>
                                        <p:tgtEl>
                                          <p:spTgt spid="3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0">
                                            <p:txEl>
                                              <p:pRg st="5" end="5"/>
                                            </p:txEl>
                                          </p:spTgt>
                                        </p:tgtEl>
                                        <p:attrNameLst>
                                          <p:attrName>style.visibility</p:attrName>
                                        </p:attrNameLst>
                                      </p:cBhvr>
                                      <p:to>
                                        <p:strVal val="visible"/>
                                      </p:to>
                                    </p:set>
                                    <p:animEffect transition="in" filter="blinds(horizontal)">
                                      <p:cBhvr>
                                        <p:cTn id="19" dur="500"/>
                                        <p:tgtEl>
                                          <p:spTgt spid="3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0">
                                            <p:txEl>
                                              <p:pRg st="6" end="6"/>
                                            </p:txEl>
                                          </p:spTgt>
                                        </p:tgtEl>
                                        <p:attrNameLst>
                                          <p:attrName>style.visibility</p:attrName>
                                        </p:attrNameLst>
                                      </p:cBhvr>
                                      <p:to>
                                        <p:strVal val="visible"/>
                                      </p:to>
                                    </p:set>
                                    <p:animEffect transition="in" filter="blinds(horizontal)">
                                      <p:cBhvr>
                                        <p:cTn id="22" dur="500"/>
                                        <p:tgtEl>
                                          <p:spTgt spid="30">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0">
                                            <p:txEl>
                                              <p:pRg st="8" end="8"/>
                                            </p:txEl>
                                          </p:spTgt>
                                        </p:tgtEl>
                                        <p:attrNameLst>
                                          <p:attrName>style.visibility</p:attrName>
                                        </p:attrNameLst>
                                      </p:cBhvr>
                                      <p:to>
                                        <p:strVal val="visible"/>
                                      </p:to>
                                    </p:set>
                                    <p:animEffect transition="in" filter="blinds(horizontal)">
                                      <p:cBhvr>
                                        <p:cTn id="25" dur="500"/>
                                        <p:tgtEl>
                                          <p:spTgt spid="30">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xEl>
                                              <p:pRg st="9" end="9"/>
                                            </p:txEl>
                                          </p:spTgt>
                                        </p:tgtEl>
                                        <p:attrNameLst>
                                          <p:attrName>style.visibility</p:attrName>
                                        </p:attrNameLst>
                                      </p:cBhvr>
                                      <p:to>
                                        <p:strVal val="visible"/>
                                      </p:to>
                                    </p:set>
                                    <p:animEffect transition="in" filter="blinds(horizontal)">
                                      <p:cBhvr>
                                        <p:cTn id="28" dur="500"/>
                                        <p:tgtEl>
                                          <p:spTgt spid="30">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0">
                                            <p:txEl>
                                              <p:pRg st="10" end="10"/>
                                            </p:txEl>
                                          </p:spTgt>
                                        </p:tgtEl>
                                        <p:attrNameLst>
                                          <p:attrName>style.visibility</p:attrName>
                                        </p:attrNameLst>
                                      </p:cBhvr>
                                      <p:to>
                                        <p:strVal val="visible"/>
                                      </p:to>
                                    </p:set>
                                    <p:animEffect transition="in" filter="blinds(horizontal)">
                                      <p:cBhvr>
                                        <p:cTn id="31" dur="500"/>
                                        <p:tgtEl>
                                          <p:spTgt spid="30">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0">
                                            <p:txEl>
                                              <p:pRg st="11" end="11"/>
                                            </p:txEl>
                                          </p:spTgt>
                                        </p:tgtEl>
                                        <p:attrNameLst>
                                          <p:attrName>style.visibility</p:attrName>
                                        </p:attrNameLst>
                                      </p:cBhvr>
                                      <p:to>
                                        <p:strVal val="visible"/>
                                      </p:to>
                                    </p:set>
                                    <p:animEffect transition="in" filter="blinds(horizontal)">
                                      <p:cBhvr>
                                        <p:cTn id="34" dur="500"/>
                                        <p:tgtEl>
                                          <p:spTgt spid="30">
                                            <p:txEl>
                                              <p:pRg st="11" end="11"/>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0">
                                            <p:txEl>
                                              <p:pRg st="13" end="13"/>
                                            </p:txEl>
                                          </p:spTgt>
                                        </p:tgtEl>
                                        <p:attrNameLst>
                                          <p:attrName>style.visibility</p:attrName>
                                        </p:attrNameLst>
                                      </p:cBhvr>
                                      <p:to>
                                        <p:strVal val="visible"/>
                                      </p:to>
                                    </p:set>
                                    <p:animEffect transition="in" filter="blinds(horizontal)">
                                      <p:cBhvr>
                                        <p:cTn id="37" dur="500"/>
                                        <p:tgtEl>
                                          <p:spTgt spid="30">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21P3T1D215956F17DT20121122121610.jpg"/>
          <p:cNvPicPr>
            <a:picLocks noChangeAspect="1"/>
          </p:cNvPicPr>
          <p:nvPr/>
        </p:nvPicPr>
        <p:blipFill>
          <a:blip r:embed="rId3" cstate="print"/>
          <a:stretch>
            <a:fillRect/>
          </a:stretch>
        </p:blipFill>
        <p:spPr>
          <a:xfrm>
            <a:off x="813281" y="1857364"/>
            <a:ext cx="1636512" cy="1898854"/>
          </a:xfrm>
          <a:prstGeom prst="rect">
            <a:avLst/>
          </a:prstGeom>
        </p:spPr>
      </p:pic>
      <p:grpSp>
        <p:nvGrpSpPr>
          <p:cNvPr id="2"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4"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
        <p:nvSpPr>
          <p:cNvPr id="15" name="TextBox 14"/>
          <p:cNvSpPr txBox="1"/>
          <p:nvPr/>
        </p:nvSpPr>
        <p:spPr>
          <a:xfrm>
            <a:off x="831036" y="1484784"/>
            <a:ext cx="8133452" cy="892552"/>
          </a:xfrm>
          <a:prstGeom prst="rect">
            <a:avLst/>
          </a:prstGeom>
          <a:noFill/>
        </p:spPr>
        <p:txBody>
          <a:bodyPr wrap="square" rtlCol="0">
            <a:spAutoFit/>
          </a:bodyPr>
          <a:lstStyle/>
          <a:p>
            <a:r>
              <a:rPr lang="en-US" altLang="zh-CN" sz="2600" dirty="0" smtClean="0">
                <a:latin typeface="Helvetica" pitchFamily="34" charset="0"/>
                <a:ea typeface="Cambria Math" pitchFamily="-112" charset="0"/>
                <a:cs typeface="Arial" pitchFamily="-112" charset="0"/>
              </a:rPr>
              <a:t>1. What are these products in the following pictures used for? </a:t>
            </a:r>
          </a:p>
        </p:txBody>
      </p:sp>
      <p:pic>
        <p:nvPicPr>
          <p:cNvPr id="16" name="Picture 15" descr="1982084_596440157112741_527539168_n1.jpg"/>
          <p:cNvPicPr>
            <a:picLocks noChangeAspect="1"/>
          </p:cNvPicPr>
          <p:nvPr/>
        </p:nvPicPr>
        <p:blipFill>
          <a:blip r:embed="rId5" cstate="print"/>
          <a:stretch>
            <a:fillRect/>
          </a:stretch>
        </p:blipFill>
        <p:spPr>
          <a:xfrm>
            <a:off x="863786" y="4500570"/>
            <a:ext cx="1636512" cy="1557395"/>
          </a:xfrm>
          <a:prstGeom prst="rect">
            <a:avLst/>
          </a:prstGeom>
        </p:spPr>
      </p:pic>
      <p:grpSp>
        <p:nvGrpSpPr>
          <p:cNvPr id="17" name="Group 16"/>
          <p:cNvGrpSpPr/>
          <p:nvPr/>
        </p:nvGrpSpPr>
        <p:grpSpPr>
          <a:xfrm>
            <a:off x="2771800" y="2564904"/>
            <a:ext cx="5943604" cy="1292663"/>
            <a:chOff x="2771800" y="2564904"/>
            <a:chExt cx="5943604" cy="1292663"/>
          </a:xfrm>
        </p:grpSpPr>
        <p:sp>
          <p:nvSpPr>
            <p:cNvPr id="18" name="TextBox 17"/>
            <p:cNvSpPr txBox="1"/>
            <p:nvPr/>
          </p:nvSpPr>
          <p:spPr>
            <a:xfrm>
              <a:off x="3179594" y="2564905"/>
              <a:ext cx="5535810" cy="1292662"/>
            </a:xfrm>
            <a:prstGeom prst="rect">
              <a:avLst/>
            </a:prstGeom>
            <a:noFill/>
          </p:spPr>
          <p:txBody>
            <a:bodyPr vert="horz" wrap="square" rtlCol="0">
              <a:spAutoFit/>
            </a:bodyPr>
            <a:lstStyle/>
            <a:p>
              <a:r>
                <a:rPr lang="en-US" altLang="zh-CN" sz="2600" dirty="0" smtClean="0">
                  <a:latin typeface="Helvetica" pitchFamily="34" charset="0"/>
                  <a:cs typeface="Helvetica" pitchFamily="34" charset="0"/>
                </a:rPr>
                <a:t>Eyeliner is used to draw lines around the eyes so as to create </a:t>
              </a:r>
            </a:p>
            <a:p>
              <a:r>
                <a:rPr lang="en-US" altLang="zh-CN" sz="2600" dirty="0" smtClean="0">
                  <a:latin typeface="Helvetica" pitchFamily="34" charset="0"/>
                  <a:cs typeface="Helvetica" pitchFamily="34" charset="0"/>
                </a:rPr>
                <a:t>a more beautiful contour.</a:t>
              </a:r>
            </a:p>
          </p:txBody>
        </p:sp>
        <p:sp>
          <p:nvSpPr>
            <p:cNvPr id="23" name="圆角矩形 14"/>
            <p:cNvSpPr/>
            <p:nvPr/>
          </p:nvSpPr>
          <p:spPr>
            <a:xfrm>
              <a:off x="2771800" y="2564904"/>
              <a:ext cx="5544616" cy="1292663"/>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6" name="Group 25"/>
          <p:cNvGrpSpPr/>
          <p:nvPr/>
        </p:nvGrpSpPr>
        <p:grpSpPr>
          <a:xfrm>
            <a:off x="2771800" y="4034240"/>
            <a:ext cx="5544616" cy="2562335"/>
            <a:chOff x="3059832" y="4221088"/>
            <a:chExt cx="5544616" cy="2070866"/>
          </a:xfrm>
        </p:grpSpPr>
        <p:sp>
          <p:nvSpPr>
            <p:cNvPr id="22" name="TextBox 21"/>
            <p:cNvSpPr txBox="1"/>
            <p:nvPr/>
          </p:nvSpPr>
          <p:spPr>
            <a:xfrm>
              <a:off x="3288396" y="4251559"/>
              <a:ext cx="5075262" cy="2014822"/>
            </a:xfrm>
            <a:prstGeom prst="rect">
              <a:avLst/>
            </a:prstGeom>
            <a:noFill/>
          </p:spPr>
          <p:txBody>
            <a:bodyPr vert="horz" wrap="square" rtlCol="0">
              <a:spAutoFit/>
            </a:bodyPr>
            <a:lstStyle/>
            <a:p>
              <a:pPr algn="just"/>
              <a:r>
                <a:rPr lang="en-US" altLang="zh-CN" sz="2600" dirty="0" smtClean="0">
                  <a:latin typeface="Helvetica" pitchFamily="34" charset="0"/>
                  <a:cs typeface="Helvetica" pitchFamily="34" charset="0"/>
                </a:rPr>
                <a:t>Powder foundation is used to tone the face and give it an even, uniform color. It can cover flaws, and some can also protect the face from damage caused by sunlight.</a:t>
              </a:r>
            </a:p>
          </p:txBody>
        </p:sp>
        <p:sp>
          <p:nvSpPr>
            <p:cNvPr id="24" name="圆角矩形 14"/>
            <p:cNvSpPr/>
            <p:nvPr/>
          </p:nvSpPr>
          <p:spPr>
            <a:xfrm>
              <a:off x="3059832" y="4221088"/>
              <a:ext cx="5544616" cy="2070866"/>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5" name="TextBox 24"/>
          <p:cNvSpPr txBox="1"/>
          <p:nvPr/>
        </p:nvSpPr>
        <p:spPr>
          <a:xfrm>
            <a:off x="1428728" y="3857628"/>
            <a:ext cx="928694" cy="400110"/>
          </a:xfrm>
          <a:prstGeom prst="rect">
            <a:avLst/>
          </a:prstGeom>
          <a:noFill/>
        </p:spPr>
        <p:txBody>
          <a:bodyPr wrap="square" rtlCol="0">
            <a:spAutoFit/>
          </a:bodyPr>
          <a:lstStyle/>
          <a:p>
            <a:r>
              <a:rPr lang="en-US" altLang="zh-CN" sz="2000" dirty="0" smtClean="0"/>
              <a:t>(e)</a:t>
            </a:r>
            <a:endParaRPr lang="zh-CN" altLang="en-US" sz="2000" dirty="0"/>
          </a:p>
        </p:txBody>
      </p:sp>
      <p:sp>
        <p:nvSpPr>
          <p:cNvPr id="27" name="TextBox 26"/>
          <p:cNvSpPr txBox="1"/>
          <p:nvPr/>
        </p:nvSpPr>
        <p:spPr>
          <a:xfrm>
            <a:off x="1428728" y="6143644"/>
            <a:ext cx="928694" cy="400110"/>
          </a:xfrm>
          <a:prstGeom prst="rect">
            <a:avLst/>
          </a:prstGeom>
          <a:noFill/>
        </p:spPr>
        <p:txBody>
          <a:bodyPr wrap="square" rtlCol="0">
            <a:spAutoFit/>
          </a:bodyPr>
          <a:lstStyle/>
          <a:p>
            <a:r>
              <a:rPr lang="en-US" altLang="zh-CN" sz="2000" dirty="0" smtClean="0"/>
              <a:t>(f)</a:t>
            </a:r>
            <a:endParaRPr lang="zh-CN" altLang="en-US" sz="2000" dirty="0"/>
          </a:p>
        </p:txBody>
      </p:sp>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8.jpg"/>
          <p:cNvPicPr>
            <a:picLocks noChangeAspect="1" noChangeArrowheads="1"/>
          </p:cNvPicPr>
          <p:nvPr/>
        </p:nvPicPr>
        <p:blipFill>
          <a:blip r:embed="rId3" cstate="print"/>
          <a:srcRect/>
          <a:stretch>
            <a:fillRect/>
          </a:stretch>
        </p:blipFill>
        <p:spPr bwMode="auto">
          <a:xfrm>
            <a:off x="0" y="1"/>
            <a:ext cx="7302500" cy="1000108"/>
          </a:xfrm>
          <a:prstGeom prst="rect">
            <a:avLst/>
          </a:prstGeom>
          <a:noFill/>
        </p:spPr>
      </p:pic>
      <p:sp>
        <p:nvSpPr>
          <p:cNvPr id="9" name="圆角矩形 8"/>
          <p:cNvSpPr/>
          <p:nvPr/>
        </p:nvSpPr>
        <p:spPr>
          <a:xfrm>
            <a:off x="467544" y="1285860"/>
            <a:ext cx="8366894" cy="541950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765452" y="1565397"/>
            <a:ext cx="8092828" cy="5078313"/>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lnSpc>
                <a:spcPct val="90000"/>
              </a:lnSpc>
            </a:pPr>
            <a:r>
              <a:rPr lang="en-US" altLang="zh-CN" sz="2400" b="1" dirty="0" smtClean="0"/>
              <a:t>Introduction:</a:t>
            </a:r>
          </a:p>
          <a:p>
            <a:pPr algn="l">
              <a:lnSpc>
                <a:spcPct val="90000"/>
              </a:lnSpc>
            </a:pPr>
            <a:r>
              <a:rPr lang="en-US" altLang="zh-CN" dirty="0" smtClean="0"/>
              <a:t>To buy domestic cosmetics is a better choice in view of affordability and the time of distribution to stores.</a:t>
            </a:r>
          </a:p>
          <a:p>
            <a:pPr algn="l">
              <a:lnSpc>
                <a:spcPct val="90000"/>
              </a:lnSpc>
            </a:pPr>
            <a:endParaRPr lang="en-US" altLang="zh-CN" dirty="0" smtClean="0"/>
          </a:p>
          <a:p>
            <a:pPr algn="l">
              <a:lnSpc>
                <a:spcPct val="90000"/>
              </a:lnSpc>
            </a:pPr>
            <a:r>
              <a:rPr lang="en-US" altLang="zh-CN" sz="2400" b="1" dirty="0" smtClean="0"/>
              <a:t>Body:</a:t>
            </a:r>
          </a:p>
          <a:p>
            <a:pPr algn="l">
              <a:lnSpc>
                <a:spcPct val="90000"/>
              </a:lnSpc>
            </a:pPr>
            <a:r>
              <a:rPr lang="en-US" altLang="zh-CN" dirty="0" smtClean="0"/>
              <a:t>1 Domestic cosmetics</a:t>
            </a:r>
          </a:p>
          <a:p>
            <a:pPr algn="l">
              <a:lnSpc>
                <a:spcPct val="90000"/>
              </a:lnSpc>
            </a:pPr>
            <a:r>
              <a:rPr lang="en-US" altLang="zh-CN" dirty="0" smtClean="0"/>
              <a:t>(a) Affordable prices</a:t>
            </a:r>
          </a:p>
          <a:p>
            <a:pPr marL="360000" indent="-457200" algn="l">
              <a:lnSpc>
                <a:spcPct val="90000"/>
              </a:lnSpc>
            </a:pPr>
            <a:r>
              <a:rPr lang="en-US" altLang="zh-CN" dirty="0" smtClean="0"/>
              <a:t>(b) Shorter time of storage: less time needed for being    delivered to stores for sale</a:t>
            </a:r>
          </a:p>
          <a:p>
            <a:pPr algn="l">
              <a:lnSpc>
                <a:spcPct val="90000"/>
              </a:lnSpc>
            </a:pPr>
            <a:endParaRPr lang="en-US" altLang="zh-CN" dirty="0" smtClean="0"/>
          </a:p>
          <a:p>
            <a:pPr algn="l">
              <a:lnSpc>
                <a:spcPct val="90000"/>
              </a:lnSpc>
            </a:pPr>
            <a:r>
              <a:rPr lang="en-US" altLang="zh-CN" dirty="0" smtClean="0"/>
              <a:t>2 Foreign cosmetics</a:t>
            </a:r>
          </a:p>
          <a:p>
            <a:pPr algn="l">
              <a:lnSpc>
                <a:spcPct val="90000"/>
              </a:lnSpc>
            </a:pPr>
            <a:r>
              <a:rPr lang="en-US" altLang="zh-CN" dirty="0" smtClean="0"/>
              <a:t>(a) High prices</a:t>
            </a:r>
          </a:p>
          <a:p>
            <a:pPr marL="360000" indent="-457200" algn="l">
              <a:lnSpc>
                <a:spcPct val="90000"/>
              </a:lnSpc>
            </a:pPr>
            <a:r>
              <a:rPr lang="en-US" altLang="zh-CN" dirty="0" smtClean="0"/>
              <a:t>(b) Longer time of storage: more time needed for distribution because of importing procedures</a:t>
            </a:r>
          </a:p>
          <a:p>
            <a:pPr algn="l">
              <a:lnSpc>
                <a:spcPct val="90000"/>
              </a:lnSpc>
            </a:pPr>
            <a:endParaRPr lang="en-US" altLang="zh-CN" dirty="0" smtClean="0"/>
          </a:p>
          <a:p>
            <a:pPr algn="l">
              <a:lnSpc>
                <a:spcPct val="90000"/>
              </a:lnSpc>
            </a:pPr>
            <a:r>
              <a:rPr lang="en-US" altLang="zh-CN" sz="2400" b="1" dirty="0" smtClean="0"/>
              <a:t>Conclusion: </a:t>
            </a:r>
            <a:r>
              <a:rPr lang="en-US" altLang="zh-CN" dirty="0" smtClean="0"/>
              <a:t>Domestic cosmetics enjoy unique</a:t>
            </a:r>
          </a:p>
          <a:p>
            <a:pPr algn="l">
              <a:lnSpc>
                <a:spcPct val="90000"/>
              </a:lnSpc>
            </a:pPr>
            <a:r>
              <a:rPr lang="en-US" altLang="zh-CN" dirty="0" smtClean="0"/>
              <a:t>advantages over imported products.</a:t>
            </a:r>
            <a:endParaRPr lang="zh-CN" altLang="en-US" dirty="0"/>
          </a:p>
        </p:txBody>
      </p:sp>
      <p:sp>
        <p:nvSpPr>
          <p:cNvPr id="2" name="右箭头 1">
            <a:hlinkClick r:id="" action="ppaction://hlinkshowjump?jump=nextslide"/>
          </p:cNvPr>
          <p:cNvSpPr/>
          <p:nvPr/>
        </p:nvSpPr>
        <p:spPr>
          <a:xfrm>
            <a:off x="6402400" y="605729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Rounded Rectangle 13"/>
          <p:cNvSpPr/>
          <p:nvPr/>
        </p:nvSpPr>
        <p:spPr>
          <a:xfrm>
            <a:off x="3203848" y="1000110"/>
            <a:ext cx="3024336" cy="628690"/>
          </a:xfrm>
          <a:prstGeom prst="roundRect">
            <a:avLst/>
          </a:prstGeom>
          <a:solidFill>
            <a:schemeClr val="bg1"/>
          </a:solidFill>
          <a:ln>
            <a:solidFill>
              <a:srgbClr val="B4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0000"/>
                </a:solidFill>
                <a:latin typeface="Helvetica" pitchFamily="34" charset="0"/>
                <a:cs typeface="Helvetica" pitchFamily="34" charset="0"/>
              </a:rPr>
              <a:t>Side by side</a:t>
            </a:r>
            <a:endParaRPr lang="zh-CN" altLang="en-US" sz="2800" b="1" dirty="0">
              <a:solidFill>
                <a:srgbClr val="FF0000"/>
              </a:solidFill>
              <a:latin typeface="Helvetica" pitchFamily="34" charset="0"/>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49748" y="2857496"/>
            <a:ext cx="4942332" cy="1892826"/>
          </a:xfrm>
          <a:prstGeom prst="rect">
            <a:avLst/>
          </a:prstGeom>
        </p:spPr>
        <p:txBody>
          <a:bodyPr wrap="square">
            <a:spAutoFit/>
          </a:bodyPr>
          <a:lstStyle/>
          <a:p>
            <a:pPr algn="just">
              <a:lnSpc>
                <a:spcPct val="150000"/>
              </a:lnSpc>
            </a:pPr>
            <a:r>
              <a:rPr lang="en-US" altLang="zh-CN" sz="2600" b="1" i="1" dirty="0" smtClean="0">
                <a:latin typeface="Helvetica" pitchFamily="34" charset="0"/>
                <a:ea typeface="Cambria Math" pitchFamily="18" charset="0"/>
                <a:cs typeface="Arial" pitchFamily="34" charset="0"/>
              </a:rPr>
              <a:t>Read </a:t>
            </a:r>
            <a:r>
              <a:rPr lang="en-US" altLang="zh-CN" sz="2600" b="1" i="1" dirty="0" smtClean="0">
                <a:latin typeface="Helvetica" pitchFamily="34" charset="0"/>
                <a:ea typeface="Cambria Math" pitchFamily="18" charset="0"/>
                <a:cs typeface="Arial" pitchFamily="34" charset="0"/>
              </a:rPr>
              <a:t>the sample essay and see how it develops with the “point-by-point” style.</a:t>
            </a:r>
            <a:endParaRPr lang="zh-CN" altLang="en-US" sz="26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pic>
        <p:nvPicPr>
          <p:cNvPr id="5" name="图片 4"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 xmlns:p14="http://schemas.microsoft.com/office/powerpoint/2010/main" val="27183674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b="2151"/>
          <a:stretch/>
        </p:blipFill>
        <p:spPr bwMode="auto">
          <a:xfrm>
            <a:off x="467544" y="1285860"/>
            <a:ext cx="8366894" cy="55721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000100" y="1714488"/>
            <a:ext cx="7143800" cy="4462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r>
              <a:rPr lang="en-US" altLang="zh-CN" sz="2400" dirty="0" smtClean="0">
                <a:solidFill>
                  <a:schemeClr val="tx1"/>
                </a:solidFill>
                <a:latin typeface="Helvetica" pitchFamily="34" charset="0"/>
                <a:ea typeface="+mn-ea"/>
                <a:cs typeface="Helvetica" pitchFamily="34" charset="0"/>
              </a:rPr>
              <a:t>Topic:</a:t>
            </a:r>
          </a:p>
          <a:p>
            <a:r>
              <a:rPr lang="en-US" altLang="zh-CN" sz="2000" b="0" dirty="0" smtClean="0">
                <a:solidFill>
                  <a:schemeClr val="tx1"/>
                </a:solidFill>
                <a:latin typeface="Helvetica" pitchFamily="34" charset="0"/>
                <a:ea typeface="+mn-ea"/>
                <a:cs typeface="Helvetica" pitchFamily="34" charset="0"/>
              </a:rPr>
              <a:t>How are boys and girls brought up? </a:t>
            </a:r>
          </a:p>
          <a:p>
            <a:endParaRPr lang="en-US" altLang="zh-CN" sz="2400" b="0" dirty="0" smtClean="0">
              <a:solidFill>
                <a:schemeClr val="tx1"/>
              </a:solidFill>
              <a:latin typeface="Helvetica" pitchFamily="34" charset="0"/>
              <a:ea typeface="+mn-ea"/>
              <a:cs typeface="Helvetica" pitchFamily="34" charset="0"/>
            </a:endParaRPr>
          </a:p>
          <a:p>
            <a:r>
              <a:rPr lang="en-US" altLang="zh-CN" sz="2400" dirty="0" smtClean="0">
                <a:latin typeface="Helvetica" pitchFamily="34" charset="0"/>
                <a:cs typeface="Helvetica" pitchFamily="34" charset="0"/>
              </a:rPr>
              <a:t>Introduction: </a:t>
            </a:r>
          </a:p>
          <a:p>
            <a:r>
              <a:rPr lang="en-US" altLang="zh-CN" sz="2000" b="0" dirty="0" smtClean="0">
                <a:solidFill>
                  <a:schemeClr val="tx1"/>
                </a:solidFill>
                <a:latin typeface="Helvetica" pitchFamily="34" charset="0"/>
                <a:ea typeface="+mn-ea"/>
                <a:cs typeface="Helvetica" pitchFamily="34" charset="0"/>
              </a:rPr>
              <a:t>Boys and girls are brought up in quite different ways, which can be seen in the clothes they wear, the toys they play with, and the games they like.</a:t>
            </a:r>
          </a:p>
          <a:p>
            <a:endParaRPr lang="en-US" altLang="zh-CN" sz="2400" b="0" dirty="0" smtClean="0">
              <a:solidFill>
                <a:schemeClr val="tx1"/>
              </a:solidFill>
              <a:latin typeface="Helvetica" pitchFamily="34" charset="0"/>
              <a:ea typeface="+mn-ea"/>
              <a:cs typeface="Helvetica" pitchFamily="34" charset="0"/>
            </a:endParaRPr>
          </a:p>
          <a:p>
            <a:r>
              <a:rPr lang="en-US" altLang="zh-CN" sz="2400" dirty="0" smtClean="0"/>
              <a:t>Body: </a:t>
            </a:r>
          </a:p>
          <a:p>
            <a:r>
              <a:rPr lang="en-US" altLang="zh-CN" sz="2400" dirty="0" smtClean="0">
                <a:solidFill>
                  <a:schemeClr val="tx1"/>
                </a:solidFill>
                <a:latin typeface="Helvetica" pitchFamily="34" charset="0"/>
                <a:ea typeface="+mn-ea"/>
                <a:cs typeface="Helvetica" pitchFamily="34" charset="0"/>
              </a:rPr>
              <a:t>Supporting point 1: </a:t>
            </a:r>
            <a:r>
              <a:rPr lang="en-US" altLang="zh-CN" sz="2000" b="0" dirty="0" smtClean="0">
                <a:solidFill>
                  <a:schemeClr val="tx1"/>
                </a:solidFill>
                <a:latin typeface="Helvetica" pitchFamily="34" charset="0"/>
                <a:ea typeface="+mn-ea"/>
                <a:cs typeface="Helvetica" pitchFamily="34" charset="0"/>
              </a:rPr>
              <a:t>Boys and girls grow up wearing different clothes. </a:t>
            </a:r>
          </a:p>
          <a:p>
            <a:r>
              <a:rPr lang="en-US" altLang="zh-CN" sz="2000" b="0" dirty="0" smtClean="0">
                <a:solidFill>
                  <a:schemeClr val="tx1"/>
                </a:solidFill>
                <a:latin typeface="Helvetica" pitchFamily="34" charset="0"/>
                <a:ea typeface="+mn-ea"/>
                <a:cs typeface="Helvetica" pitchFamily="34" charset="0"/>
              </a:rPr>
              <a:t>• Boys wear plain and low-key colors. </a:t>
            </a:r>
          </a:p>
          <a:p>
            <a:r>
              <a:rPr lang="en-US" altLang="zh-CN" sz="2000" b="0" dirty="0" smtClean="0">
                <a:solidFill>
                  <a:schemeClr val="tx1"/>
                </a:solidFill>
                <a:latin typeface="Helvetica" pitchFamily="34" charset="0"/>
                <a:ea typeface="+mn-ea"/>
                <a:cs typeface="Helvetica" pitchFamily="34" charset="0"/>
              </a:rPr>
              <a:t>• Girls wear bright and strong colors. </a:t>
            </a:r>
            <a:endParaRPr lang="zh-CN" altLang="en-US" sz="2000" b="0" dirty="0">
              <a:solidFill>
                <a:schemeClr val="tx1"/>
              </a:solidFill>
              <a:latin typeface="Helvetica" pitchFamily="34" charset="0"/>
              <a:ea typeface="+mn-ea"/>
              <a:cs typeface="Helvetica" pitchFamily="34" charset="0"/>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8" name="右箭头 7">
            <a:hlinkClick r:id="" action="ppaction://hlinkshowjump?jump=nextslide"/>
          </p:cNvPr>
          <p:cNvSpPr/>
          <p:nvPr/>
        </p:nvSpPr>
        <p:spPr>
          <a:xfrm>
            <a:off x="6143636" y="5926909"/>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a:stretch/>
        </p:blipFill>
        <p:spPr bwMode="auto">
          <a:xfrm>
            <a:off x="467544" y="1163638"/>
            <a:ext cx="8366894" cy="5694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899592" y="1928802"/>
            <a:ext cx="7499871" cy="3804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nSpc>
                <a:spcPct val="90000"/>
              </a:lnSpc>
            </a:pPr>
            <a:r>
              <a:rPr lang="en-US" altLang="zh-CN" sz="2400" dirty="0" smtClean="0">
                <a:solidFill>
                  <a:schemeClr val="tx1"/>
                </a:solidFill>
                <a:latin typeface="Helvetica" pitchFamily="34" charset="0"/>
                <a:ea typeface="+mn-ea"/>
                <a:cs typeface="Helvetica" pitchFamily="34" charset="0"/>
              </a:rPr>
              <a:t>Supporting point 2: </a:t>
            </a:r>
          </a:p>
          <a:p>
            <a:pPr>
              <a:lnSpc>
                <a:spcPct val="90000"/>
              </a:lnSpc>
            </a:pPr>
            <a:r>
              <a:rPr lang="en-US" altLang="zh-CN" sz="2000" b="0" dirty="0" smtClean="0">
                <a:solidFill>
                  <a:schemeClr val="tx1"/>
                </a:solidFill>
                <a:latin typeface="Helvetica" pitchFamily="34" charset="0"/>
                <a:ea typeface="+mn-ea"/>
                <a:cs typeface="Helvetica" pitchFamily="34" charset="0"/>
              </a:rPr>
              <a:t>Boys and girls like to play with different types of toys. </a:t>
            </a:r>
          </a:p>
          <a:p>
            <a:pPr marL="180000" indent="-457200">
              <a:lnSpc>
                <a:spcPct val="90000"/>
              </a:lnSpc>
            </a:pPr>
            <a:r>
              <a:rPr lang="en-US" altLang="zh-CN" sz="2400" b="0" dirty="0" smtClean="0">
                <a:solidFill>
                  <a:schemeClr val="tx1"/>
                </a:solidFill>
                <a:latin typeface="Helvetica" pitchFamily="34" charset="0"/>
                <a:ea typeface="+mn-ea"/>
                <a:cs typeface="Helvetica" pitchFamily="34" charset="0"/>
              </a:rPr>
              <a:t>• </a:t>
            </a:r>
            <a:r>
              <a:rPr lang="en-US" altLang="zh-CN" sz="2000" b="0" dirty="0" smtClean="0">
                <a:solidFill>
                  <a:schemeClr val="tx1"/>
                </a:solidFill>
                <a:latin typeface="Helvetica" pitchFamily="34" charset="0"/>
                <a:ea typeface="+mn-ea"/>
                <a:cs typeface="Helvetica" pitchFamily="34" charset="0"/>
              </a:rPr>
              <a:t>Boys tend to have toys that demonstrate power and strength. </a:t>
            </a:r>
          </a:p>
          <a:p>
            <a:pPr>
              <a:lnSpc>
                <a:spcPct val="90000"/>
              </a:lnSpc>
            </a:pPr>
            <a:r>
              <a:rPr lang="en-US" altLang="zh-CN" sz="2000" b="0" dirty="0" smtClean="0">
                <a:solidFill>
                  <a:schemeClr val="tx1"/>
                </a:solidFill>
                <a:latin typeface="Helvetica" pitchFamily="34" charset="0"/>
                <a:ea typeface="+mn-ea"/>
                <a:cs typeface="Helvetica" pitchFamily="34" charset="0"/>
              </a:rPr>
              <a:t>• Girls favor toys that show feminine beauty. </a:t>
            </a:r>
          </a:p>
          <a:p>
            <a:pPr>
              <a:lnSpc>
                <a:spcPct val="90000"/>
              </a:lnSpc>
            </a:pPr>
            <a:endParaRPr lang="en-US" altLang="zh-CN" sz="2400" b="0" dirty="0" smtClean="0">
              <a:solidFill>
                <a:schemeClr val="tx1"/>
              </a:solidFill>
              <a:latin typeface="Helvetica" pitchFamily="34" charset="0"/>
              <a:ea typeface="+mn-ea"/>
              <a:cs typeface="Helvetica" pitchFamily="34" charset="0"/>
            </a:endParaRPr>
          </a:p>
          <a:p>
            <a:pPr>
              <a:lnSpc>
                <a:spcPct val="90000"/>
              </a:lnSpc>
            </a:pPr>
            <a:r>
              <a:rPr lang="en-US" altLang="zh-CN" sz="2400" dirty="0" smtClean="0">
                <a:solidFill>
                  <a:schemeClr val="tx1"/>
                </a:solidFill>
                <a:latin typeface="Helvetica" pitchFamily="34" charset="0"/>
                <a:ea typeface="+mn-ea"/>
                <a:cs typeface="Helvetica" pitchFamily="34" charset="0"/>
              </a:rPr>
              <a:t>Supporting point 3: </a:t>
            </a:r>
          </a:p>
          <a:p>
            <a:pPr>
              <a:lnSpc>
                <a:spcPct val="90000"/>
              </a:lnSpc>
            </a:pPr>
            <a:r>
              <a:rPr lang="en-US" altLang="zh-CN" sz="2000" b="0" dirty="0" smtClean="0">
                <a:solidFill>
                  <a:schemeClr val="tx1"/>
                </a:solidFill>
                <a:latin typeface="Helvetica" pitchFamily="34" charset="0"/>
                <a:ea typeface="+mn-ea"/>
                <a:cs typeface="Helvetica" pitchFamily="34" charset="0"/>
              </a:rPr>
              <a:t>Boys and girls like to play distinct types of games. </a:t>
            </a:r>
          </a:p>
          <a:p>
            <a:pPr>
              <a:lnSpc>
                <a:spcPct val="90000"/>
              </a:lnSpc>
            </a:pPr>
            <a:r>
              <a:rPr lang="en-US" altLang="zh-CN" sz="2000" b="0" dirty="0" smtClean="0">
                <a:solidFill>
                  <a:schemeClr val="tx1"/>
                </a:solidFill>
                <a:latin typeface="Helvetica" pitchFamily="34" charset="0"/>
                <a:ea typeface="+mn-ea"/>
                <a:cs typeface="Helvetica" pitchFamily="34" charset="0"/>
              </a:rPr>
              <a:t>• Boys like to play more active outdoor games. </a:t>
            </a:r>
          </a:p>
          <a:p>
            <a:pPr>
              <a:lnSpc>
                <a:spcPct val="90000"/>
              </a:lnSpc>
            </a:pPr>
            <a:r>
              <a:rPr lang="en-US" altLang="zh-CN" sz="2000" b="0" dirty="0" smtClean="0">
                <a:solidFill>
                  <a:schemeClr val="tx1"/>
                </a:solidFill>
                <a:latin typeface="Helvetica" pitchFamily="34" charset="0"/>
                <a:ea typeface="+mn-ea"/>
                <a:cs typeface="Helvetica" pitchFamily="34" charset="0"/>
              </a:rPr>
              <a:t>• Girls like to play more games related to domestic activities. </a:t>
            </a:r>
          </a:p>
          <a:p>
            <a:pPr>
              <a:lnSpc>
                <a:spcPct val="90000"/>
              </a:lnSpc>
            </a:pPr>
            <a:endParaRPr lang="en-US" altLang="zh-CN" sz="2400" b="0" dirty="0" smtClean="0">
              <a:solidFill>
                <a:schemeClr val="tx1"/>
              </a:solidFill>
              <a:latin typeface="Helvetica" pitchFamily="34" charset="0"/>
              <a:ea typeface="+mn-ea"/>
              <a:cs typeface="Helvetica" pitchFamily="34" charset="0"/>
            </a:endParaRPr>
          </a:p>
          <a:p>
            <a:pPr>
              <a:lnSpc>
                <a:spcPct val="90000"/>
              </a:lnSpc>
            </a:pPr>
            <a:r>
              <a:rPr lang="en-US" altLang="zh-CN" sz="2400" dirty="0" smtClean="0">
                <a:solidFill>
                  <a:schemeClr val="tx1"/>
                </a:solidFill>
                <a:latin typeface="Helvetica" pitchFamily="34" charset="0"/>
                <a:ea typeface="+mn-ea"/>
                <a:cs typeface="Helvetica" pitchFamily="34" charset="0"/>
              </a:rPr>
              <a:t>Conclusion: </a:t>
            </a:r>
            <a:r>
              <a:rPr lang="en-US" altLang="zh-CN" sz="2000" b="0" dirty="0" smtClean="0">
                <a:solidFill>
                  <a:schemeClr val="tx1"/>
                </a:solidFill>
                <a:latin typeface="Helvetica" pitchFamily="34" charset="0"/>
                <a:ea typeface="+mn-ea"/>
                <a:cs typeface="Helvetica" pitchFamily="34" charset="0"/>
              </a:rPr>
              <a:t>Children are raised in approaches that vary according to their gender. 	</a:t>
            </a:r>
            <a:r>
              <a:rPr lang="en-US" altLang="zh-CN" sz="2400" b="0" dirty="0" smtClean="0">
                <a:solidFill>
                  <a:schemeClr val="tx1"/>
                </a:solidFill>
                <a:latin typeface="Helvetica" pitchFamily="34" charset="0"/>
                <a:ea typeface="+mn-ea"/>
                <a:cs typeface="Helvetica" pitchFamily="34" charset="0"/>
              </a:rPr>
              <a:t>	</a:t>
            </a: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8" name="右箭头 7">
            <a:hlinkClick r:id="" action="ppaction://hlinkshowjump?jump=nextslide"/>
          </p:cNvPr>
          <p:cNvSpPr/>
          <p:nvPr/>
        </p:nvSpPr>
        <p:spPr>
          <a:xfrm>
            <a:off x="6129386" y="5429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785794"/>
            <a:ext cx="8947517" cy="6072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47024" y="1582395"/>
            <a:ext cx="6696744" cy="4561249"/>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r>
              <a:rPr lang="en-US" altLang="en-US" sz="2600" b="1" dirty="0" smtClean="0">
                <a:solidFill>
                  <a:schemeClr val="accent6">
                    <a:lumMod val="75000"/>
                  </a:schemeClr>
                </a:solidFill>
                <a:latin typeface="Helvetica" pitchFamily="34" charset="0"/>
                <a:ea typeface="华文楷体" pitchFamily="2" charset="-122"/>
                <a:cs typeface="Helvetica" pitchFamily="34" charset="0"/>
              </a:rPr>
              <a:t> </a:t>
            </a:r>
          </a:p>
          <a:p>
            <a:pPr>
              <a:lnSpc>
                <a:spcPct val="120000"/>
              </a:lnSpc>
            </a:pPr>
            <a:r>
              <a:rPr lang="en-US" altLang="zh-CN" sz="2400" dirty="0" smtClean="0">
                <a:latin typeface="Helvetica" pitchFamily="34" charset="0"/>
                <a:ea typeface="Cambria Math" pitchFamily="18" charset="0"/>
                <a:cs typeface="Arial" pitchFamily="34" charset="0"/>
              </a:rPr>
              <a:t>    We know from our own life experience that men and women behave according to distinct norms. For example, women pay greater attention to their clothes than men do. In fact, gender distinctions seen in adult human beings have their origins in early childhood. Boys and girls are brought up in quite different ways, which can be seen in the clothes they wear, the toys they play with, and the games they like. 	</a:t>
            </a:r>
          </a:p>
        </p:txBody>
      </p:sp>
      <p:sp>
        <p:nvSpPr>
          <p:cNvPr id="8" name="右箭头 7">
            <a:hlinkClick r:id="" action="ppaction://hlinkshowjump?jump=nextslide"/>
          </p:cNvPr>
          <p:cNvSpPr/>
          <p:nvPr/>
        </p:nvSpPr>
        <p:spPr>
          <a:xfrm>
            <a:off x="5364088" y="615687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28596" y="1519230"/>
            <a:ext cx="6731028" cy="5124480"/>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endParaRPr lang="en-US" altLang="en-US" sz="2600" b="1" dirty="0" smtClean="0">
              <a:solidFill>
                <a:schemeClr val="accent6">
                  <a:lumMod val="75000"/>
                </a:schemeClr>
              </a:solidFill>
              <a:latin typeface="Helvetica" pitchFamily="34" charset="0"/>
              <a:ea typeface="华文楷体" pitchFamily="2" charset="-122"/>
              <a:cs typeface="Helvetica" pitchFamily="34" charset="0"/>
            </a:endParaRPr>
          </a:p>
          <a:p>
            <a:pPr>
              <a:lnSpc>
                <a:spcPct val="150000"/>
              </a:lnSpc>
            </a:pPr>
            <a:r>
              <a:rPr lang="en-US" altLang="zh-CN" sz="2400" dirty="0" smtClean="0">
                <a:latin typeface="Helvetica" pitchFamily="34" charset="0"/>
                <a:cs typeface="Helvetica" pitchFamily="34" charset="0"/>
              </a:rPr>
              <a:t>    First of all, boys and girls grow up wearing different clothes. Boys are usually dressed in plain and low-key colors such as blue and grey. In contrast, girls’ clothes often have bright and strong colors such as red and yellow. When you go to a kids wear store, you will instantly feel this drastic difference. </a:t>
            </a:r>
            <a:endParaRPr lang="zh-CN" altLang="en-US" sz="2400" dirty="0" smtClean="0">
              <a:latin typeface="Helvetica" pitchFamily="34" charset="0"/>
              <a:cs typeface="Helvetica" pitchFamily="34" charset="0"/>
            </a:endParaRPr>
          </a:p>
          <a:p>
            <a:pPr>
              <a:lnSpc>
                <a:spcPct val="150000"/>
              </a:lnSpc>
            </a:pPr>
            <a:r>
              <a:rPr lang="en-US" altLang="zh-CN" sz="2400" dirty="0" smtClean="0">
                <a:latin typeface="Helvetica" pitchFamily="34" charset="0"/>
                <a:cs typeface="Helvetica" pitchFamily="34" charset="0"/>
              </a:rPr>
              <a:t>    </a:t>
            </a:r>
          </a:p>
        </p:txBody>
      </p:sp>
      <p:sp>
        <p:nvSpPr>
          <p:cNvPr id="8" name="右箭头 7">
            <a:hlinkClick r:id="" action="ppaction://hlinkshowjump?jump=nextslide"/>
          </p:cNvPr>
          <p:cNvSpPr/>
          <p:nvPr/>
        </p:nvSpPr>
        <p:spPr>
          <a:xfrm>
            <a:off x="5214942" y="616530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500042"/>
            <a:ext cx="8947517" cy="63579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00034" y="1285860"/>
            <a:ext cx="6664254" cy="5004447"/>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endParaRPr lang="en-US" altLang="en-US" sz="2600" b="1" dirty="0" smtClean="0">
              <a:solidFill>
                <a:schemeClr val="accent6">
                  <a:lumMod val="75000"/>
                </a:schemeClr>
              </a:solidFill>
              <a:latin typeface="Helvetica" pitchFamily="34" charset="0"/>
              <a:ea typeface="华文楷体" pitchFamily="2" charset="-122"/>
              <a:cs typeface="Helvetica" pitchFamily="34" charset="0"/>
            </a:endParaRPr>
          </a:p>
          <a:p>
            <a:pPr>
              <a:lnSpc>
                <a:spcPct val="120000"/>
              </a:lnSpc>
            </a:pPr>
            <a:r>
              <a:rPr lang="en-US" altLang="zh-CN" sz="2400" dirty="0" smtClean="0">
                <a:latin typeface="Helvetica" pitchFamily="34" charset="0"/>
                <a:cs typeface="Helvetica" pitchFamily="34" charset="0"/>
              </a:rPr>
              <a:t>    Secondly, boys and girls play with different types of toys. Boys are bought toys that demonstrate power and strength. For example, they may get a doll in the shape of a warrior or a fast-speed toy car as a birthday gift. Girls, however, are likely to receive a doll that looks pretty and feminine, for instance a Barbie doll in beautiful clothes and accessories. In this way, boys and girls find their ideal gender images from what they play with. 	</a:t>
            </a:r>
            <a:endParaRPr lang="en-US" altLang="zh-CN" sz="2400" b="1" dirty="0">
              <a:solidFill>
                <a:srgbClr val="FF6600"/>
              </a:solidFill>
              <a:latin typeface="Helvetica" pitchFamily="34" charset="0"/>
              <a:ea typeface="Cambria Math" pitchFamily="18" charset="0"/>
              <a:cs typeface="Helvetica" pitchFamily="34" charset="0"/>
            </a:endParaRPr>
          </a:p>
        </p:txBody>
      </p:sp>
      <p:sp>
        <p:nvSpPr>
          <p:cNvPr id="8" name="右箭头 7">
            <a:hlinkClick r:id="" action="ppaction://hlinkshowjump?jump=nextslide"/>
          </p:cNvPr>
          <p:cNvSpPr/>
          <p:nvPr/>
        </p:nvSpPr>
        <p:spPr>
          <a:xfrm>
            <a:off x="5364088" y="585789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234967"/>
            <a:ext cx="7302500" cy="1163637"/>
          </a:xfrm>
          <a:prstGeom prst="rect">
            <a:avLst/>
          </a:prstGeom>
          <a:noFill/>
        </p:spPr>
      </p:pic>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1196752"/>
            <a:ext cx="8947517" cy="5279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39552" y="1674248"/>
            <a:ext cx="6659590" cy="4385816"/>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endParaRPr lang="en-US" altLang="en-US" sz="2600" b="1" dirty="0" smtClean="0">
              <a:solidFill>
                <a:schemeClr val="accent6">
                  <a:lumMod val="75000"/>
                </a:schemeClr>
              </a:solidFill>
              <a:latin typeface="Helvetica" pitchFamily="34" charset="0"/>
              <a:ea typeface="华文楷体" pitchFamily="2" charset="-122"/>
              <a:cs typeface="Helvetica" pitchFamily="34" charset="0"/>
            </a:endParaRPr>
          </a:p>
          <a:p>
            <a:r>
              <a:rPr lang="en-US" altLang="zh-CN" sz="2400" dirty="0" smtClean="0">
                <a:latin typeface="Helvetica" pitchFamily="34" charset="0"/>
                <a:cs typeface="Helvetica" pitchFamily="34" charset="0"/>
              </a:rPr>
              <a:t>    Thirdly, boys and girls like distinct types of games. Boys tend to play more active outdoor games such as war-fighting and chasing-and-running. On the contrary, girls favor more games related to domestic activities such as cooking and babysitting. Participation in different fun activities helps develop different gender roles of men and women. For instance, males are encouraged to be strong, while females are encouraged to be gentle. 	</a:t>
            </a: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
        <p:nvSpPr>
          <p:cNvPr id="6" name="右箭头 7">
            <a:hlinkClick r:id="" action="ppaction://hlinkshowjump?jump=nextslide"/>
          </p:cNvPr>
          <p:cNvSpPr/>
          <p:nvPr/>
        </p:nvSpPr>
        <p:spPr>
          <a:xfrm>
            <a:off x="5200692" y="600076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5077" y="1285860"/>
            <a:ext cx="8947517" cy="5072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11600" y="2143116"/>
            <a:ext cx="6803606" cy="3277820"/>
          </a:xfrm>
          <a:prstGeom prst="rect">
            <a:avLst/>
          </a:prstGeom>
          <a:noFill/>
        </p:spPr>
        <p:txBody>
          <a:bodyPr wrap="square" rtlCol="0">
            <a:spAutoFit/>
          </a:bodyPr>
          <a:lstStyle/>
          <a:p>
            <a:pPr algn="just">
              <a:lnSpc>
                <a:spcPct val="150000"/>
              </a:lnSpc>
              <a:defRPr/>
            </a:pPr>
            <a:r>
              <a:rPr lang="en-US" altLang="zh-CN" sz="2600" b="1" dirty="0" smtClean="0">
                <a:solidFill>
                  <a:schemeClr val="accent6">
                    <a:lumMod val="75000"/>
                  </a:schemeClr>
                </a:solidFill>
                <a:latin typeface="Helvetica" pitchFamily="34" charset="0"/>
                <a:ea typeface="华文楷体" pitchFamily="2" charset="-122"/>
                <a:cs typeface="Helvetica" pitchFamily="34" charset="0"/>
              </a:rPr>
              <a:t>Sample Essay</a:t>
            </a:r>
            <a:endParaRPr lang="en-US" altLang="en-US" sz="2600" b="1" dirty="0" smtClean="0">
              <a:solidFill>
                <a:schemeClr val="accent6">
                  <a:lumMod val="75000"/>
                </a:schemeClr>
              </a:solidFill>
              <a:latin typeface="Helvetica" pitchFamily="34" charset="0"/>
              <a:ea typeface="华文楷体" pitchFamily="2" charset="-122"/>
              <a:cs typeface="Helvetica" pitchFamily="34" charset="0"/>
            </a:endParaRPr>
          </a:p>
          <a:p>
            <a:r>
              <a:rPr lang="en-US" altLang="zh-CN" sz="2400" dirty="0" smtClean="0">
                <a:latin typeface="Helvetica" pitchFamily="34" charset="0"/>
                <a:cs typeface="Helvetica" pitchFamily="34" charset="0"/>
              </a:rPr>
              <a:t>      In conclusion, children are raised in approaches that vary according to their gender. Boys and girls are given different dresses, bought different toys and taught to play different games. Our parents’ conscious ways of developing our gender roles contribute significantly to making us what we are today. </a:t>
            </a:r>
          </a:p>
        </p:txBody>
      </p:sp>
      <p:pic>
        <p:nvPicPr>
          <p:cNvPr id="7" name="Picture 2" descr="H:\2015年修改\图片18.jpg"/>
          <p:cNvPicPr>
            <a:picLocks noChangeAspect="1" noChangeArrowheads="1"/>
          </p:cNvPicPr>
          <p:nvPr/>
        </p:nvPicPr>
        <p:blipFill>
          <a:blip r:embed="rId4" cstate="print"/>
          <a:srcRect/>
          <a:stretch>
            <a:fillRect/>
          </a:stretch>
        </p:blipFill>
        <p:spPr bwMode="auto">
          <a:xfrm>
            <a:off x="0" y="0"/>
            <a:ext cx="7302500" cy="1163637"/>
          </a:xfrm>
          <a:prstGeom prst="rect">
            <a:avLst/>
          </a:prstGeom>
          <a:noFill/>
        </p:spPr>
      </p:pic>
    </p:spTree>
    <p:extLst>
      <p:ext uri="{BB962C8B-B14F-4D97-AF65-F5344CB8AC3E}">
        <p14:creationId xmlns="" xmlns:p14="http://schemas.microsoft.com/office/powerpoint/2010/main"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538349"/>
            <a:ext cx="5295531" cy="3019032"/>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ct val="150000"/>
              </a:lnSpc>
            </a:pPr>
            <a:r>
              <a:rPr lang="en-US" altLang="zh-CN" sz="2600" b="1" i="1" dirty="0" smtClean="0">
                <a:latin typeface="Helvetica" pitchFamily="34" charset="0"/>
                <a:ea typeface="Cambria Math" pitchFamily="18" charset="0"/>
                <a:cs typeface="Arial" pitchFamily="34" charset="0"/>
              </a:rPr>
              <a:t>Directions:</a:t>
            </a:r>
            <a:endParaRPr lang="zh-CN" altLang="en-US" sz="2600" i="1" dirty="0" smtClean="0">
              <a:latin typeface="Helvetica" pitchFamily="34" charset="0"/>
              <a:ea typeface="Cambria Math" pitchFamily="18" charset="0"/>
              <a:cs typeface="Arial" pitchFamily="34" charset="0"/>
            </a:endParaRPr>
          </a:p>
          <a:p>
            <a:pPr>
              <a:lnSpc>
                <a:spcPct val="150000"/>
              </a:lnSpc>
            </a:pPr>
            <a:r>
              <a:rPr lang="en-US" altLang="zh-CN" sz="2600" i="1" dirty="0" smtClean="0">
                <a:latin typeface="Helvetica" pitchFamily="34" charset="0"/>
                <a:ea typeface="Cambria Math" pitchFamily="18" charset="0"/>
                <a:cs typeface="Arial" pitchFamily="34" charset="0"/>
              </a:rPr>
              <a:t>Write a contrast essay of no less than 200 words on one of the following topics. One topic has an outline that you can follow.</a:t>
            </a:r>
            <a:endParaRPr lang="en-US" altLang="zh-CN" sz="2600" i="1" dirty="0">
              <a:latin typeface="Helvetica" pitchFamily="34" charset="0"/>
              <a:ea typeface="Cambria Math" pitchFamily="18" charset="0"/>
              <a:cs typeface="Arial" pitchFamily="34" charset="0"/>
            </a:endParaRPr>
          </a:p>
        </p:txBody>
      </p:sp>
      <p:pic>
        <p:nvPicPr>
          <p:cNvPr id="7"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pic>
        <p:nvPicPr>
          <p:cNvPr id="6" name="图片 5"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8834438" cy="1198563"/>
            <a:chOff x="0" y="0"/>
            <a:chExt cx="8834438" cy="1198563"/>
          </a:xfrm>
        </p:grpSpPr>
        <p:pic>
          <p:nvPicPr>
            <p:cNvPr id="19" name="Picture 9"/>
            <p:cNvPicPr>
              <a:picLocks noChangeAspect="1" noChangeArrowheads="1"/>
            </p:cNvPicPr>
            <p:nvPr/>
          </p:nvPicPr>
          <p:blipFill>
            <a:blip r:embed="rId3" cstate="print"/>
            <a:srcRect/>
            <a:stretch>
              <a:fillRect/>
            </a:stretch>
          </p:blipFill>
          <p:spPr bwMode="auto">
            <a:xfrm>
              <a:off x="0" y="0"/>
              <a:ext cx="3348038" cy="1198563"/>
            </a:xfrm>
            <a:prstGeom prst="rect">
              <a:avLst/>
            </a:prstGeom>
            <a:noFill/>
            <a:ln w="9525">
              <a:noFill/>
              <a:miter lim="800000"/>
              <a:headEnd/>
              <a:tailEnd/>
            </a:ln>
          </p:spPr>
        </p:pic>
        <p:sp>
          <p:nvSpPr>
            <p:cNvPr id="20" name="TextBox 1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21" name="矩形 11"/>
            <p:cNvSpPr>
              <a:spLocks noChangeArrowheads="1"/>
            </p:cNvSpPr>
            <p:nvPr/>
          </p:nvSpPr>
          <p:spPr bwMode="auto">
            <a:xfrm>
              <a:off x="3068638" y="427038"/>
              <a:ext cx="5765800" cy="572464"/>
            </a:xfrm>
            <a:prstGeom prst="rect">
              <a:avLst/>
            </a:prstGeom>
            <a:noFill/>
            <a:ln w="9525">
              <a:noFill/>
              <a:miter lim="800000"/>
              <a:headEnd/>
              <a:tailEnd/>
            </a:ln>
          </p:spPr>
          <p:txBody>
            <a:bodyPr wrap="square">
              <a:spAutoFit/>
            </a:bodyPr>
            <a:lstStyle/>
            <a:p>
              <a:pPr algn="just">
                <a:lnSpc>
                  <a:spcPct val="130000"/>
                </a:lnSpc>
              </a:pPr>
              <a:r>
                <a:rPr lang="en-US" altLang="zh-CN" sz="2400" b="1" dirty="0" smtClean="0">
                  <a:solidFill>
                    <a:srgbClr val="006600"/>
                  </a:solidFill>
                  <a:latin typeface="Helvetica" pitchFamily="34" charset="0"/>
                  <a:ea typeface="Helvetica Neue"/>
                  <a:cs typeface="Helvetica Neue"/>
                </a:rPr>
                <a:t>Short Answer Questions</a:t>
              </a:r>
              <a:endParaRPr lang="zh-CN" altLang="en-US" sz="2400" b="1" dirty="0">
                <a:solidFill>
                  <a:srgbClr val="006600"/>
                </a:solidFill>
                <a:latin typeface="Helvetica" pitchFamily="34" charset="0"/>
                <a:ea typeface="Helvetica Neue"/>
                <a:cs typeface="Helvetica Neue"/>
              </a:endParaRPr>
            </a:p>
          </p:txBody>
        </p:sp>
      </p:grpSp>
      <p:sp>
        <p:nvSpPr>
          <p:cNvPr id="15" name="TextBox 14"/>
          <p:cNvSpPr txBox="1"/>
          <p:nvPr/>
        </p:nvSpPr>
        <p:spPr>
          <a:xfrm>
            <a:off x="755576" y="999502"/>
            <a:ext cx="7816952" cy="1292662"/>
          </a:xfrm>
          <a:prstGeom prst="rect">
            <a:avLst/>
          </a:prstGeom>
          <a:noFill/>
        </p:spPr>
        <p:txBody>
          <a:bodyPr wrap="square" rtlCol="0">
            <a:spAutoFit/>
          </a:bodyPr>
          <a:lstStyle/>
          <a:p>
            <a:r>
              <a:rPr lang="en-US" altLang="zh-CN" sz="2600" dirty="0" smtClean="0">
                <a:latin typeface="Helvetica" pitchFamily="34" charset="0"/>
                <a:ea typeface="Cambria Math" pitchFamily="-112" charset="0"/>
                <a:cs typeface="Arial" pitchFamily="-112" charset="0"/>
              </a:rPr>
              <a:t>2. Are beauty products used by women only? What do men usually do with their physical looks? </a:t>
            </a:r>
          </a:p>
        </p:txBody>
      </p:sp>
      <p:sp>
        <p:nvSpPr>
          <p:cNvPr id="22" name="圆角矩形 17"/>
          <p:cNvSpPr/>
          <p:nvPr/>
        </p:nvSpPr>
        <p:spPr>
          <a:xfrm>
            <a:off x="857224" y="2292164"/>
            <a:ext cx="7715304" cy="4422984"/>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3"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1318" y="1928802"/>
            <a:ext cx="1217613" cy="896465"/>
          </a:xfrm>
          <a:prstGeom prst="rect">
            <a:avLst/>
          </a:prstGeom>
          <a:noFill/>
          <a:ln w="9525">
            <a:noFill/>
            <a:miter lim="800000"/>
            <a:headEnd/>
            <a:tailEnd/>
          </a:ln>
        </p:spPr>
      </p:pic>
      <p:sp>
        <p:nvSpPr>
          <p:cNvPr id="24" name="TextBox 23">
            <a:hlinkClick r:id="rId5" action="ppaction://hlinksldjump"/>
          </p:cNvPr>
          <p:cNvSpPr txBox="1"/>
          <p:nvPr/>
        </p:nvSpPr>
        <p:spPr>
          <a:xfrm>
            <a:off x="571500" y="2181517"/>
            <a:ext cx="1000104" cy="461665"/>
          </a:xfrm>
          <a:prstGeom prst="rect">
            <a:avLst/>
          </a:prstGeom>
          <a:noFill/>
        </p:spPr>
        <p:txBody>
          <a:bodyPr wrap="square">
            <a:spAutoFit/>
          </a:bodyPr>
          <a:lstStyle/>
          <a:p>
            <a:pPr fontAlgn="auto">
              <a:spcBef>
                <a:spcPts val="0"/>
              </a:spcBef>
              <a:spcAft>
                <a:spcPts val="0"/>
              </a:spcAft>
              <a:defRPr/>
            </a:pPr>
            <a:r>
              <a:rPr lang="en-US" altLang="zh-CN" sz="24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sp>
        <p:nvSpPr>
          <p:cNvPr id="25" name="TextBox 24"/>
          <p:cNvSpPr txBox="1">
            <a:spLocks noChangeArrowheads="1"/>
          </p:cNvSpPr>
          <p:nvPr/>
        </p:nvSpPr>
        <p:spPr bwMode="auto">
          <a:xfrm>
            <a:off x="1214439" y="2428868"/>
            <a:ext cx="7072337" cy="4653582"/>
          </a:xfrm>
          <a:prstGeom prst="rect">
            <a:avLst/>
          </a:prstGeom>
          <a:noFill/>
          <a:ln w="9525">
            <a:noFill/>
            <a:miter lim="800000"/>
            <a:headEnd/>
            <a:tailEnd/>
          </a:ln>
        </p:spPr>
        <p:txBody>
          <a:bodyPr wrap="square">
            <a:spAutoFit/>
          </a:bodyPr>
          <a:lstStyle/>
          <a:p>
            <a:pPr indent="-457200" algn="just" fontAlgn="auto">
              <a:lnSpc>
                <a:spcPct val="130000"/>
              </a:lnSpc>
              <a:spcBef>
                <a:spcPts val="0"/>
              </a:spcBef>
              <a:spcAft>
                <a:spcPts val="0"/>
              </a:spcAft>
              <a:defRPr/>
            </a:pPr>
            <a:r>
              <a:rPr lang="en-US" altLang="zh-CN" sz="2600" dirty="0" smtClean="0">
                <a:latin typeface="Helvetica"/>
                <a:ea typeface="Cambria Math" pitchFamily="18" charset="0"/>
                <a:cs typeface="Arial" charset="0"/>
              </a:rPr>
              <a:t>• Yes, they are generally used by women. What men usually do may be just shaving and having a haircut.</a:t>
            </a:r>
          </a:p>
          <a:p>
            <a:pPr algn="just">
              <a:lnSpc>
                <a:spcPct val="130000"/>
              </a:lnSpc>
            </a:pPr>
            <a:r>
              <a:rPr lang="en-US" altLang="zh-CN" sz="2600" dirty="0" smtClean="0">
                <a:latin typeface="Helvetica"/>
                <a:ea typeface="Cambria Math" pitchFamily="18" charset="0"/>
                <a:cs typeface="Arial" charset="0"/>
              </a:rPr>
              <a:t>•  No, I don’t think only women use cosmetics. Although men in general do not use such products in daily life, it is possible that male actors and singers wear some makeup when they perform.</a:t>
            </a:r>
            <a:endParaRPr lang="zh-CN" altLang="en-US" sz="2600" dirty="0">
              <a:latin typeface="Helvetica"/>
              <a:ea typeface="Cambria Math" pitchFamily="18" charset="0"/>
              <a:cs typeface="Arial" charset="0"/>
            </a:endParaRPr>
          </a:p>
          <a:p>
            <a:pPr algn="just" fontAlgn="auto">
              <a:spcBef>
                <a:spcPts val="0"/>
              </a:spcBef>
              <a:spcAft>
                <a:spcPts val="1200"/>
              </a:spcAft>
              <a:buClr>
                <a:srgbClr val="0E9D80"/>
              </a:buClr>
              <a:defRPr/>
            </a:pPr>
            <a:endParaRPr lang="en-US" altLang="zh-CN" sz="2600" dirty="0">
              <a:latin typeface="Helvetica"/>
              <a:ea typeface="Cambria Math" pitchFamily="18" charset="0"/>
              <a:cs typeface="Arial" charset="0"/>
            </a:endParaRPr>
          </a:p>
        </p:txBody>
      </p:sp>
      <p:pic>
        <p:nvPicPr>
          <p:cNvPr id="11" name="Picture 4">
            <a:hlinkClick r:id="rId6" action="ppaction://hlinksldjump"/>
          </p:cNvPr>
          <p:cNvPicPr>
            <a:picLocks noChangeAspect="1" noChangeArrowheads="1"/>
          </p:cNvPicPr>
          <p:nvPr/>
        </p:nvPicPr>
        <p:blipFill>
          <a:blip r:embed="rId7"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616865" y="6256320"/>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linds(horizont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blinds(horizontal)">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sp>
        <p:nvSpPr>
          <p:cNvPr id="8" name="矩形 7"/>
          <p:cNvSpPr/>
          <p:nvPr/>
        </p:nvSpPr>
        <p:spPr>
          <a:xfrm>
            <a:off x="598164" y="1340768"/>
            <a:ext cx="7934276" cy="49397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sz="2600" b="1" dirty="0" smtClean="0"/>
              <a:t>Topic: </a:t>
            </a:r>
            <a:r>
              <a:rPr lang="en-US" altLang="zh-CN" sz="2600" dirty="0" smtClean="0"/>
              <a:t>How do women and men groom themselves?</a:t>
            </a:r>
          </a:p>
          <a:p>
            <a:pPr>
              <a:lnSpc>
                <a:spcPct val="110000"/>
              </a:lnSpc>
            </a:pPr>
            <a:r>
              <a:rPr lang="en-US" altLang="zh-CN" sz="2600" b="1" dirty="0" smtClean="0"/>
              <a:t>Introduction:</a:t>
            </a:r>
          </a:p>
          <a:p>
            <a:r>
              <a:rPr lang="en-US" altLang="zh-CN" sz="2600" dirty="0" smtClean="0"/>
              <a:t>Women and men take care of their appearance in very different ways, which are mainly shown in three areas.</a:t>
            </a:r>
            <a:endParaRPr lang="zh-CN" altLang="en-US" sz="2600" dirty="0" smtClean="0"/>
          </a:p>
          <a:p>
            <a:r>
              <a:rPr lang="en-US" altLang="zh-CN" sz="2600" b="1" dirty="0" smtClean="0"/>
              <a:t>Body: </a:t>
            </a:r>
          </a:p>
          <a:p>
            <a:r>
              <a:rPr lang="en-US" altLang="zh-CN" sz="2600" dirty="0" smtClean="0"/>
              <a:t>• The variety of beauty tools and products they use </a:t>
            </a:r>
          </a:p>
          <a:p>
            <a:r>
              <a:rPr lang="en-US" altLang="zh-CN" sz="2600" dirty="0" smtClean="0"/>
              <a:t>• The amount of clothes they have </a:t>
            </a:r>
          </a:p>
          <a:p>
            <a:r>
              <a:rPr lang="en-US" altLang="zh-CN" sz="2600" dirty="0" smtClean="0"/>
              <a:t>• The amount of time they spend on grooming themselves </a:t>
            </a:r>
          </a:p>
          <a:p>
            <a:r>
              <a:rPr lang="en-US" altLang="zh-CN" sz="2600" b="1" dirty="0" smtClean="0"/>
              <a:t>Conclusion: </a:t>
            </a:r>
          </a:p>
          <a:p>
            <a:r>
              <a:rPr lang="en-US" altLang="zh-CN" sz="2600" dirty="0" smtClean="0"/>
              <a:t>Women and men behave differently in how they attend to their routine grooming chores.</a:t>
            </a:r>
          </a:p>
        </p:txBody>
      </p:sp>
      <p:cxnSp>
        <p:nvCxnSpPr>
          <p:cNvPr id="14" name="直接连接符 13"/>
          <p:cNvCxnSpPr/>
          <p:nvPr/>
        </p:nvCxnSpPr>
        <p:spPr>
          <a:xfrm>
            <a:off x="598164" y="2204864"/>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98164" y="263691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8164" y="306656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98164" y="345454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8164" y="3858654"/>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8164" y="4257651"/>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8"/>
          <p:cNvCxnSpPr/>
          <p:nvPr/>
        </p:nvCxnSpPr>
        <p:spPr>
          <a:xfrm>
            <a:off x="583620" y="177281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8"/>
          <p:cNvCxnSpPr/>
          <p:nvPr/>
        </p:nvCxnSpPr>
        <p:spPr>
          <a:xfrm>
            <a:off x="600543" y="4650742"/>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589526" y="5013176"/>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18"/>
          <p:cNvCxnSpPr/>
          <p:nvPr/>
        </p:nvCxnSpPr>
        <p:spPr>
          <a:xfrm>
            <a:off x="578509" y="5442830"/>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18"/>
          <p:cNvCxnSpPr/>
          <p:nvPr/>
        </p:nvCxnSpPr>
        <p:spPr>
          <a:xfrm>
            <a:off x="595432" y="5874878"/>
            <a:ext cx="7934276" cy="2394"/>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347210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5786" y="1999086"/>
            <a:ext cx="7575848" cy="350161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857224" y="2384159"/>
            <a:ext cx="7290096" cy="268791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l">
              <a:lnSpc>
                <a:spcPct val="150000"/>
              </a:lnSpc>
              <a:spcAft>
                <a:spcPts val="1200"/>
              </a:spcAft>
            </a:pPr>
            <a:r>
              <a:rPr lang="en-US" altLang="zh-CN" sz="2800" b="1" dirty="0" smtClean="0">
                <a:solidFill>
                  <a:srgbClr val="FF6600"/>
                </a:solidFill>
              </a:rPr>
              <a:t>More topics:</a:t>
            </a:r>
            <a:endParaRPr lang="en-US" altLang="zh-CN" sz="2800" dirty="0" smtClean="0"/>
          </a:p>
          <a:p>
            <a:r>
              <a:rPr lang="en-US" altLang="zh-CN" sz="2800" dirty="0" smtClean="0"/>
              <a:t>•  What kind of graduate education would  </a:t>
            </a:r>
          </a:p>
          <a:p>
            <a:r>
              <a:rPr lang="en-US" altLang="zh-CN" sz="2800" dirty="0" smtClean="0"/>
              <a:t>   you choose, to study in China or overseas?</a:t>
            </a:r>
          </a:p>
          <a:p>
            <a:r>
              <a:rPr lang="en-US" altLang="zh-CN" sz="2800" dirty="0" smtClean="0"/>
              <a:t> </a:t>
            </a:r>
          </a:p>
          <a:p>
            <a:r>
              <a:rPr lang="en-US" altLang="zh-CN" sz="2800" dirty="0" smtClean="0"/>
              <a:t>•  Where would you like to work after  </a:t>
            </a:r>
          </a:p>
          <a:p>
            <a:r>
              <a:rPr lang="en-US" altLang="zh-CN" sz="2800" dirty="0" smtClean="0"/>
              <a:t>   graduation, in a big city or in a small town?</a:t>
            </a:r>
            <a:endParaRPr lang="en-US" altLang="zh-CN" sz="2800" dirty="0"/>
          </a:p>
        </p:txBody>
      </p:sp>
      <p:pic>
        <p:nvPicPr>
          <p:cNvPr id="7" name="Picture 2" descr="H:\2015年修改\图片18.jpg"/>
          <p:cNvPicPr>
            <a:picLocks noChangeAspect="1" noChangeArrowheads="1"/>
          </p:cNvPicPr>
          <p:nvPr/>
        </p:nvPicPr>
        <p:blipFill>
          <a:blip r:embed="rId3" cstate="print"/>
          <a:srcRect/>
          <a:stretch>
            <a:fillRect/>
          </a:stretch>
        </p:blipFill>
        <p:spPr bwMode="auto">
          <a:xfrm>
            <a:off x="0" y="0"/>
            <a:ext cx="7302500" cy="1163637"/>
          </a:xfrm>
          <a:prstGeom prst="rect">
            <a:avLst/>
          </a:prstGeom>
          <a:noFill/>
        </p:spPr>
      </p:pic>
      <p:pic>
        <p:nvPicPr>
          <p:cNvPr id="5" name="Picture 4">
            <a:hlinkClick r:id="rId4" action="ppaction://hlinksldjump"/>
          </p:cNvPr>
          <p:cNvPicPr>
            <a:picLocks noChangeAspect="1" noChangeArrowheads="1"/>
          </p:cNvPicPr>
          <p:nvPr/>
        </p:nvPicPr>
        <p:blipFill>
          <a:blip r:embed="rId5"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130601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noChangeArrowheads="1"/>
          </p:cNvSpPr>
          <p:nvPr/>
        </p:nvSpPr>
        <p:spPr bwMode="auto">
          <a:xfrm>
            <a:off x="465833" y="2285992"/>
            <a:ext cx="5606365" cy="276998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kumimoji="1" lang="en-US" altLang="zh-CN" sz="3200" b="1" i="1" dirty="0" smtClean="0">
                <a:solidFill>
                  <a:srgbClr val="C00000"/>
                </a:solidFill>
                <a:latin typeface="华文彩云" pitchFamily="2" charset="-122"/>
                <a:ea typeface="华文彩云" pitchFamily="2" charset="-122"/>
              </a:rPr>
              <a:t>D</a:t>
            </a:r>
            <a:r>
              <a:rPr kumimoji="1" lang="en-US" altLang="zh-CN" sz="2800" b="1" i="1" dirty="0" smtClean="0">
                <a:latin typeface="Helvetica" pitchFamily="34" charset="0"/>
                <a:cs typeface="Helvetica" pitchFamily="34" charset="0"/>
              </a:rPr>
              <a:t>iscuss with your classmates on the topic “What is Real Beauty” and then give your presentation.</a:t>
            </a:r>
            <a:endParaRPr lang="en-US" altLang="zh-CN" sz="2800" b="1" i="1" dirty="0">
              <a:solidFill>
                <a:srgbClr val="0070C0"/>
              </a:solidFill>
              <a:latin typeface="Helvetica" pitchFamily="34" charset="0"/>
              <a:ea typeface="宋体" pitchFamily="2" charset="-122"/>
              <a:cs typeface="Helvetica" pitchFamily="34" charset="0"/>
            </a:endParaRPr>
          </a:p>
        </p:txBody>
      </p:sp>
      <p:grpSp>
        <p:nvGrpSpPr>
          <p:cNvPr id="6" name="Group 5"/>
          <p:cNvGrpSpPr/>
          <p:nvPr/>
        </p:nvGrpSpPr>
        <p:grpSpPr>
          <a:xfrm>
            <a:off x="-3175" y="-5350"/>
            <a:ext cx="7504113" cy="1152525"/>
            <a:chOff x="-3175" y="-5350"/>
            <a:chExt cx="7504113" cy="1152525"/>
          </a:xfrm>
        </p:grpSpPr>
        <p:pic>
          <p:nvPicPr>
            <p:cNvPr id="7" name="Picture 2"/>
            <p:cNvPicPr>
              <a:picLocks noChangeAspect="1" noChangeArrowheads="1"/>
            </p:cNvPicPr>
            <p:nvPr/>
          </p:nvPicPr>
          <p:blipFill>
            <a:blip r:embed="rId3" cstate="print"/>
            <a:srcRect/>
            <a:stretch>
              <a:fillRect/>
            </a:stretch>
          </p:blipFill>
          <p:spPr bwMode="auto">
            <a:xfrm>
              <a:off x="-3175" y="-5350"/>
              <a:ext cx="3779838" cy="1152525"/>
            </a:xfrm>
            <a:prstGeom prst="rect">
              <a:avLst/>
            </a:prstGeom>
            <a:noFill/>
            <a:ln w="9525">
              <a:noFill/>
              <a:miter lim="800000"/>
              <a:headEnd/>
              <a:tailEnd/>
            </a:ln>
          </p:spPr>
        </p:pic>
        <p:sp>
          <p:nvSpPr>
            <p:cNvPr id="8" name="TextBox 7"/>
            <p:cNvSpPr txBox="1"/>
            <p:nvPr/>
          </p:nvSpPr>
          <p:spPr>
            <a:xfrm>
              <a:off x="196850" y="476672"/>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8"/>
            <p:cNvSpPr txBox="1">
              <a:spLocks noChangeArrowheads="1"/>
            </p:cNvSpPr>
            <p:nvPr/>
          </p:nvSpPr>
          <p:spPr bwMode="auto">
            <a:xfrm>
              <a:off x="3963988" y="620713"/>
              <a:ext cx="3536950" cy="461962"/>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pitchFamily="34" charset="0"/>
                  <a:ea typeface="楷体_GB2312"/>
                  <a:cs typeface="楷体_GB2312"/>
                </a:rPr>
                <a:t>Presentation Making</a:t>
              </a:r>
              <a:endParaRPr lang="zh-CN" altLang="en-US" sz="2400" b="1" dirty="0">
                <a:solidFill>
                  <a:srgbClr val="FF6600"/>
                </a:solidFill>
                <a:latin typeface="Helvetica" pitchFamily="34" charset="0"/>
                <a:ea typeface="楷体_GB2312"/>
                <a:cs typeface="楷体_GB2312"/>
              </a:endParaRPr>
            </a:p>
          </p:txBody>
        </p:sp>
      </p:grpSp>
      <p:pic>
        <p:nvPicPr>
          <p:cNvPr id="10" name="图片 9"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stanteria-libros-arbol-muebles-modernos-ahoramas-reformas-interiorismo.jpg"/>
          <p:cNvPicPr>
            <a:picLocks noChangeAspect="1"/>
          </p:cNvPicPr>
          <p:nvPr/>
        </p:nvPicPr>
        <p:blipFill>
          <a:blip r:embed="rId3" cstate="print"/>
          <a:srcRect l="16666" r="16667"/>
          <a:stretch>
            <a:fillRect/>
          </a:stretch>
        </p:blipFill>
        <p:spPr>
          <a:xfrm>
            <a:off x="7130724" y="2428868"/>
            <a:ext cx="1262313" cy="1893455"/>
          </a:xfrm>
          <a:prstGeom prst="rect">
            <a:avLst/>
          </a:prstGeom>
        </p:spPr>
      </p:pic>
      <p:sp>
        <p:nvSpPr>
          <p:cNvPr id="22" name="矩形 21"/>
          <p:cNvSpPr/>
          <p:nvPr/>
        </p:nvSpPr>
        <p:spPr>
          <a:xfrm>
            <a:off x="574868" y="2503297"/>
            <a:ext cx="8069098" cy="3711785"/>
          </a:xfrm>
          <a:prstGeom prst="rect">
            <a:avLst/>
          </a:prstGeom>
        </p:spPr>
        <p:txBody>
          <a:bodyPr wrap="square">
            <a:spAutoFit/>
          </a:bodyPr>
          <a:lstStyle/>
          <a:p>
            <a:pPr marL="120650" indent="-120650">
              <a:lnSpc>
                <a:spcPct val="120000"/>
              </a:lnSpc>
              <a:defRPr/>
            </a:pPr>
            <a:r>
              <a:rPr lang="en-US" altLang="zh-CN" sz="2800" b="1" dirty="0" smtClean="0">
                <a:solidFill>
                  <a:srgbClr val="FF6600"/>
                </a:solidFill>
                <a:latin typeface="Helvetica"/>
              </a:rPr>
              <a:t>Part I. General introduction</a:t>
            </a:r>
            <a:endParaRPr lang="zh-CN" altLang="en-US" sz="2800" b="1" dirty="0" smtClean="0">
              <a:solidFill>
                <a:srgbClr val="FF6600"/>
              </a:solidFill>
              <a:latin typeface="Helvetica"/>
            </a:endParaRPr>
          </a:p>
          <a:p>
            <a:pPr marL="120650" indent="-120650">
              <a:lnSpc>
                <a:spcPct val="120000"/>
              </a:lnSpc>
              <a:defRPr/>
            </a:pPr>
            <a:r>
              <a:rPr lang="en-US" altLang="zh-CN" sz="2800" dirty="0" smtClean="0">
                <a:latin typeface="Helvetica"/>
              </a:rPr>
              <a:t> 1. What is beauty; </a:t>
            </a:r>
          </a:p>
          <a:p>
            <a:pPr marL="120650" indent="-120650">
              <a:lnSpc>
                <a:spcPct val="120000"/>
              </a:lnSpc>
              <a:defRPr/>
            </a:pPr>
            <a:r>
              <a:rPr lang="en-US" altLang="zh-CN" sz="2800" dirty="0" smtClean="0">
                <a:latin typeface="Helvetica"/>
              </a:rPr>
              <a:t> 2. People’ pursuit of beauty.</a:t>
            </a:r>
          </a:p>
          <a:p>
            <a:pPr marL="120650" indent="-120650">
              <a:lnSpc>
                <a:spcPct val="120000"/>
              </a:lnSpc>
              <a:defRPr/>
            </a:pPr>
            <a:r>
              <a:rPr lang="en-US" altLang="zh-CN" sz="2800" b="1" dirty="0" smtClean="0">
                <a:solidFill>
                  <a:srgbClr val="FF6600"/>
                </a:solidFill>
                <a:latin typeface="Helvetica"/>
              </a:rPr>
              <a:t>Part II. Your understanding of physical beauty</a:t>
            </a:r>
          </a:p>
          <a:p>
            <a:pPr marL="514350" indent="-514350">
              <a:lnSpc>
                <a:spcPct val="120000"/>
              </a:lnSpc>
              <a:defRPr/>
            </a:pPr>
            <a:r>
              <a:rPr lang="en-US" altLang="zh-CN" sz="2800" dirty="0" smtClean="0">
                <a:latin typeface="Helvetica"/>
              </a:rPr>
              <a:t> 1. Importance of physical beauty; </a:t>
            </a:r>
          </a:p>
          <a:p>
            <a:pPr marL="514350" indent="-514350">
              <a:lnSpc>
                <a:spcPct val="120000"/>
              </a:lnSpc>
              <a:defRPr/>
            </a:pPr>
            <a:r>
              <a:rPr lang="en-US" altLang="zh-CN" sz="2800" dirty="0" smtClean="0">
                <a:latin typeface="Helvetica"/>
              </a:rPr>
              <a:t> 2. Popularity of cosmetic surgery and its</a:t>
            </a:r>
          </a:p>
          <a:p>
            <a:pPr marL="514350" indent="-514350">
              <a:lnSpc>
                <a:spcPct val="120000"/>
              </a:lnSpc>
              <a:defRPr/>
            </a:pPr>
            <a:r>
              <a:rPr lang="en-US" altLang="zh-CN" sz="2800" dirty="0" smtClean="0">
                <a:latin typeface="Helvetica"/>
              </a:rPr>
              <a:t>     disadvantages.</a:t>
            </a:r>
          </a:p>
        </p:txBody>
      </p:sp>
      <p:sp>
        <p:nvSpPr>
          <p:cNvPr id="18" name="圆角矩形 17"/>
          <p:cNvSpPr/>
          <p:nvPr/>
        </p:nvSpPr>
        <p:spPr>
          <a:xfrm>
            <a:off x="395536" y="2071678"/>
            <a:ext cx="8280920" cy="4429156"/>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23" name="右箭头 22">
            <a:hlinkClick r:id="" action="ppaction://hlinkshowjump?jump=nextslide"/>
          </p:cNvPr>
          <p:cNvSpPr/>
          <p:nvPr/>
        </p:nvSpPr>
        <p:spPr>
          <a:xfrm>
            <a:off x="6415138" y="5857892"/>
            <a:ext cx="1800200" cy="642941"/>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9"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grpSp>
        <p:nvGrpSpPr>
          <p:cNvPr id="11" name="Group 10"/>
          <p:cNvGrpSpPr/>
          <p:nvPr/>
        </p:nvGrpSpPr>
        <p:grpSpPr>
          <a:xfrm>
            <a:off x="-3175" y="-5350"/>
            <a:ext cx="7504113" cy="1152525"/>
            <a:chOff x="-3175" y="-5350"/>
            <a:chExt cx="7504113" cy="1152525"/>
          </a:xfrm>
        </p:grpSpPr>
        <p:pic>
          <p:nvPicPr>
            <p:cNvPr id="12" name="Picture 2"/>
            <p:cNvPicPr>
              <a:picLocks noChangeAspect="1" noChangeArrowheads="1"/>
            </p:cNvPicPr>
            <p:nvPr/>
          </p:nvPicPr>
          <p:blipFill>
            <a:blip r:embed="rId4" cstate="print"/>
            <a:srcRect/>
            <a:stretch>
              <a:fillRect/>
            </a:stretch>
          </p:blipFill>
          <p:spPr bwMode="auto">
            <a:xfrm>
              <a:off x="-3175" y="-5350"/>
              <a:ext cx="3779838" cy="1152525"/>
            </a:xfrm>
            <a:prstGeom prst="rect">
              <a:avLst/>
            </a:prstGeom>
            <a:noFill/>
            <a:ln w="9525">
              <a:noFill/>
              <a:miter lim="800000"/>
              <a:headEnd/>
              <a:tailEnd/>
            </a:ln>
          </p:spPr>
        </p:pic>
        <p:sp>
          <p:nvSpPr>
            <p:cNvPr id="13" name="TextBox 12"/>
            <p:cNvSpPr txBox="1"/>
            <p:nvPr/>
          </p:nvSpPr>
          <p:spPr>
            <a:xfrm>
              <a:off x="196850" y="476672"/>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4" name="TextBox 18"/>
            <p:cNvSpPr txBox="1">
              <a:spLocks noChangeArrowheads="1"/>
            </p:cNvSpPr>
            <p:nvPr/>
          </p:nvSpPr>
          <p:spPr bwMode="auto">
            <a:xfrm>
              <a:off x="3963988" y="620713"/>
              <a:ext cx="3536950" cy="461962"/>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pitchFamily="34" charset="0"/>
                  <a:ea typeface="楷体_GB2312"/>
                  <a:cs typeface="楷体_GB2312"/>
                </a:rPr>
                <a:t>Presentation Making</a:t>
              </a:r>
              <a:endParaRPr lang="zh-CN" altLang="en-US" sz="2400" b="1" dirty="0">
                <a:solidFill>
                  <a:srgbClr val="FF6600"/>
                </a:solidFill>
                <a:latin typeface="Helvetica" pitchFamily="34" charset="0"/>
                <a:ea typeface="楷体_GB2312"/>
                <a:cs typeface="楷体_GB2312"/>
              </a:endParaRPr>
            </a:p>
          </p:txBody>
        </p:sp>
      </p:gr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660841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kumimoji="1" lang="zh-CN" altLang="en-US" sz="2600" b="1" i="1" kern="0" dirty="0" smtClean="0">
              <a:solidFill>
                <a:schemeClr val="accent6">
                  <a:lumMod val="50000"/>
                </a:schemeClr>
              </a:solidFill>
              <a:latin typeface="Helvetica"/>
            </a:endParaRPr>
          </a:p>
        </p:txBody>
      </p:sp>
      <p:sp>
        <p:nvSpPr>
          <p:cNvPr id="28" name="圆角矩形 27"/>
          <p:cNvSpPr/>
          <p:nvPr/>
        </p:nvSpPr>
        <p:spPr>
          <a:xfrm>
            <a:off x="323528" y="2071678"/>
            <a:ext cx="8463314" cy="421802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0034" y="2360421"/>
            <a:ext cx="7812304" cy="3711785"/>
          </a:xfrm>
          <a:prstGeom prst="rect">
            <a:avLst/>
          </a:prstGeom>
        </p:spPr>
        <p:txBody>
          <a:bodyPr wrap="square">
            <a:spAutoFit/>
          </a:bodyPr>
          <a:lstStyle/>
          <a:p>
            <a:pPr marL="514350" indent="-514350">
              <a:lnSpc>
                <a:spcPct val="120000"/>
              </a:lnSpc>
              <a:defRPr/>
            </a:pPr>
            <a:r>
              <a:rPr lang="en-US" altLang="zh-CN" sz="2800" b="1" dirty="0" smtClean="0">
                <a:solidFill>
                  <a:srgbClr val="FF6600"/>
                </a:solidFill>
                <a:latin typeface="Helvetica"/>
              </a:rPr>
              <a:t>Part III. Your understanding of inner beauty</a:t>
            </a:r>
          </a:p>
          <a:p>
            <a:pPr marL="514350" indent="-514350">
              <a:lnSpc>
                <a:spcPct val="120000"/>
              </a:lnSpc>
              <a:defRPr/>
            </a:pPr>
            <a:r>
              <a:rPr lang="en-US" altLang="zh-CN" sz="2800" dirty="0" smtClean="0">
                <a:latin typeface="Helvetica"/>
              </a:rPr>
              <a:t> 1. Qualities of inner beauty;</a:t>
            </a:r>
          </a:p>
          <a:p>
            <a:pPr marL="514350" indent="-514350">
              <a:lnSpc>
                <a:spcPct val="120000"/>
              </a:lnSpc>
              <a:defRPr/>
            </a:pPr>
            <a:r>
              <a:rPr lang="en-US" altLang="zh-CN" sz="2800" dirty="0" smtClean="0">
                <a:latin typeface="Helvetica"/>
              </a:rPr>
              <a:t> 2. Greater importance of inner beauty and examples;</a:t>
            </a:r>
            <a:endParaRPr lang="zh-CN" altLang="en-US" sz="2800" dirty="0" smtClean="0">
              <a:latin typeface="Helvetica"/>
            </a:endParaRPr>
          </a:p>
          <a:p>
            <a:pPr marL="514350" indent="-514350">
              <a:lnSpc>
                <a:spcPct val="120000"/>
              </a:lnSpc>
              <a:defRPr/>
            </a:pPr>
            <a:r>
              <a:rPr lang="en-US" altLang="zh-CN" sz="2800" b="1" dirty="0" smtClean="0">
                <a:solidFill>
                  <a:srgbClr val="FF6600"/>
                </a:solidFill>
                <a:latin typeface="Helvetica"/>
              </a:rPr>
              <a:t>Part IV. Conclusion </a:t>
            </a:r>
          </a:p>
          <a:p>
            <a:pPr marL="514350">
              <a:lnSpc>
                <a:spcPct val="120000"/>
              </a:lnSpc>
              <a:defRPr/>
            </a:pPr>
            <a:r>
              <a:rPr lang="en-US" altLang="zh-CN" sz="2800" dirty="0" smtClean="0">
                <a:latin typeface="Helvetica"/>
              </a:rPr>
              <a:t>Inner beauty is more important than outer beauty.</a:t>
            </a:r>
            <a:endParaRPr lang="zh-CN" altLang="en-US" sz="2800" dirty="0">
              <a:latin typeface="Helvetica"/>
            </a:endParaRPr>
          </a:p>
        </p:txBody>
      </p:sp>
      <p:sp>
        <p:nvSpPr>
          <p:cNvPr id="19" name="右箭头 18">
            <a:hlinkClick r:id="" action="ppaction://hlinkshowjump?jump=nextslide"/>
          </p:cNvPr>
          <p:cNvSpPr/>
          <p:nvPr/>
        </p:nvSpPr>
        <p:spPr>
          <a:xfrm>
            <a:off x="6039151"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1" name="Group 10"/>
          <p:cNvGrpSpPr/>
          <p:nvPr/>
        </p:nvGrpSpPr>
        <p:grpSpPr>
          <a:xfrm>
            <a:off x="-3175" y="-5350"/>
            <a:ext cx="7504113" cy="1152525"/>
            <a:chOff x="-3175" y="-5350"/>
            <a:chExt cx="7504113" cy="1152525"/>
          </a:xfrm>
        </p:grpSpPr>
        <p:pic>
          <p:nvPicPr>
            <p:cNvPr id="12" name="Picture 2"/>
            <p:cNvPicPr>
              <a:picLocks noChangeAspect="1" noChangeArrowheads="1"/>
            </p:cNvPicPr>
            <p:nvPr/>
          </p:nvPicPr>
          <p:blipFill>
            <a:blip r:embed="rId3" cstate="print"/>
            <a:srcRect/>
            <a:stretch>
              <a:fillRect/>
            </a:stretch>
          </p:blipFill>
          <p:spPr bwMode="auto">
            <a:xfrm>
              <a:off x="-3175" y="-5350"/>
              <a:ext cx="3779838" cy="1152525"/>
            </a:xfrm>
            <a:prstGeom prst="rect">
              <a:avLst/>
            </a:prstGeom>
            <a:noFill/>
            <a:ln w="9525">
              <a:noFill/>
              <a:miter lim="800000"/>
              <a:headEnd/>
              <a:tailEnd/>
            </a:ln>
          </p:spPr>
        </p:pic>
        <p:sp>
          <p:nvSpPr>
            <p:cNvPr id="14" name="TextBox 13"/>
            <p:cNvSpPr txBox="1"/>
            <p:nvPr/>
          </p:nvSpPr>
          <p:spPr>
            <a:xfrm>
              <a:off x="196850" y="476672"/>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5" name="TextBox 18"/>
            <p:cNvSpPr txBox="1">
              <a:spLocks noChangeArrowheads="1"/>
            </p:cNvSpPr>
            <p:nvPr/>
          </p:nvSpPr>
          <p:spPr bwMode="auto">
            <a:xfrm>
              <a:off x="3963988" y="620713"/>
              <a:ext cx="3536950" cy="461962"/>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pitchFamily="34" charset="0"/>
                  <a:ea typeface="楷体_GB2312"/>
                  <a:cs typeface="楷体_GB2312"/>
                </a:rPr>
                <a:t>Presentation Making</a:t>
              </a:r>
              <a:endParaRPr lang="zh-CN" altLang="en-US" sz="2400" b="1" dirty="0">
                <a:solidFill>
                  <a:srgbClr val="FF6600"/>
                </a:solidFill>
                <a:latin typeface="Helvetica" pitchFamily="34" charset="0"/>
                <a:ea typeface="楷体_GB2312"/>
                <a:cs typeface="楷体_GB2312"/>
              </a:endParaRPr>
            </a:p>
          </p:txBody>
        </p:sp>
      </p:grpSp>
      <p:pic>
        <p:nvPicPr>
          <p:cNvPr id="13" name="图片 12" descr="estanteria-libros-arbol-muebles-modernos-ahoramas-reformas-interiorismo.jpg"/>
          <p:cNvPicPr>
            <a:picLocks noChangeAspect="1"/>
          </p:cNvPicPr>
          <p:nvPr/>
        </p:nvPicPr>
        <p:blipFill>
          <a:blip r:embed="rId4" cstate="print"/>
          <a:srcRect l="16666" r="16667"/>
          <a:stretch>
            <a:fillRect/>
          </a:stretch>
        </p:blipFill>
        <p:spPr>
          <a:xfrm>
            <a:off x="7500938" y="3286124"/>
            <a:ext cx="1216029" cy="1824031"/>
          </a:xfrm>
          <a:prstGeom prst="rect">
            <a:avLst/>
          </a:prstGeom>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64921"/>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may adopt the following expressions.</a:t>
            </a:r>
            <a:endParaRPr kumimoji="1" lang="zh-CN" altLang="en-US" sz="2600" b="1" i="1" kern="0" dirty="0" smtClean="0">
              <a:solidFill>
                <a:schemeClr val="accent6">
                  <a:lumMod val="50000"/>
                </a:schemeClr>
              </a:solidFill>
              <a:latin typeface="Helvetica"/>
            </a:endParaRPr>
          </a:p>
        </p:txBody>
      </p:sp>
      <p:sp>
        <p:nvSpPr>
          <p:cNvPr id="22" name="矩形 21"/>
          <p:cNvSpPr/>
          <p:nvPr/>
        </p:nvSpPr>
        <p:spPr>
          <a:xfrm>
            <a:off x="899592" y="2235636"/>
            <a:ext cx="7418992" cy="3785652"/>
          </a:xfrm>
          <a:prstGeom prst="rect">
            <a:avLst/>
          </a:prstGeom>
        </p:spPr>
        <p:txBody>
          <a:bodyPr wrap="square">
            <a:spAutoFit/>
          </a:bodyPr>
          <a:lstStyle/>
          <a:p>
            <a:r>
              <a:rPr lang="en-US" altLang="zh-CN" sz="2400" dirty="0" smtClean="0">
                <a:latin typeface="Helvetica"/>
                <a:ea typeface="Cambria Math" pitchFamily="18" charset="0"/>
                <a:cs typeface="Arial" charset="0"/>
              </a:rPr>
              <a:t>• </a:t>
            </a:r>
            <a:r>
              <a:rPr lang="en-US" altLang="zh-CN" sz="2400" dirty="0" smtClean="0">
                <a:latin typeface="Helvetica"/>
              </a:rPr>
              <a:t>affix value to </a:t>
            </a:r>
          </a:p>
          <a:p>
            <a:r>
              <a:rPr lang="en-US" altLang="zh-CN" sz="2400" dirty="0" smtClean="0">
                <a:latin typeface="Helvetica"/>
                <a:ea typeface="Cambria Math" pitchFamily="18" charset="0"/>
                <a:cs typeface="Arial" charset="0"/>
              </a:rPr>
              <a:t>• </a:t>
            </a:r>
            <a:r>
              <a:rPr lang="en-US" altLang="zh-CN" sz="2400" dirty="0" smtClean="0">
                <a:latin typeface="Helvetica"/>
              </a:rPr>
              <a:t>in terms of aesthetics </a:t>
            </a:r>
          </a:p>
          <a:p>
            <a:r>
              <a:rPr lang="en-US" altLang="zh-CN" sz="2400" dirty="0" smtClean="0">
                <a:latin typeface="Helvetica"/>
                <a:ea typeface="Cambria Math" pitchFamily="18" charset="0"/>
                <a:cs typeface="Arial" charset="0"/>
              </a:rPr>
              <a:t>• </a:t>
            </a:r>
            <a:r>
              <a:rPr lang="en-US" altLang="zh-CN" sz="2400" dirty="0" smtClean="0">
                <a:latin typeface="Helvetica"/>
              </a:rPr>
              <a:t>magnify the smallest imperfections </a:t>
            </a:r>
          </a:p>
          <a:p>
            <a:r>
              <a:rPr lang="en-US" altLang="zh-CN" sz="2400" dirty="0" smtClean="0">
                <a:latin typeface="Helvetica"/>
                <a:ea typeface="Cambria Math" pitchFamily="18" charset="0"/>
                <a:cs typeface="Arial" charset="0"/>
              </a:rPr>
              <a:t>• </a:t>
            </a:r>
            <a:r>
              <a:rPr lang="en-US" altLang="zh-CN" sz="2400" dirty="0" smtClean="0">
                <a:latin typeface="Helvetica"/>
              </a:rPr>
              <a:t>complex psychological and societal factors </a:t>
            </a:r>
          </a:p>
          <a:p>
            <a:r>
              <a:rPr lang="en-US" altLang="zh-CN" sz="2400" dirty="0" smtClean="0">
                <a:latin typeface="Helvetica"/>
                <a:ea typeface="Cambria Math" pitchFamily="18" charset="0"/>
                <a:cs typeface="Arial" charset="0"/>
              </a:rPr>
              <a:t>• </a:t>
            </a:r>
            <a:r>
              <a:rPr lang="en-US" altLang="zh-CN" sz="2400" dirty="0" smtClean="0">
                <a:latin typeface="Helvetica"/>
              </a:rPr>
              <a:t>stimulate and restore one’s skin </a:t>
            </a:r>
          </a:p>
          <a:p>
            <a:r>
              <a:rPr lang="en-US" altLang="zh-CN" sz="2400" dirty="0" smtClean="0">
                <a:latin typeface="Helvetica"/>
                <a:ea typeface="Cambria Math" pitchFamily="18" charset="0"/>
                <a:cs typeface="Arial" charset="0"/>
              </a:rPr>
              <a:t>• </a:t>
            </a:r>
            <a:r>
              <a:rPr lang="en-US" altLang="zh-CN" sz="2400" dirty="0" smtClean="0">
                <a:latin typeface="Helvetica"/>
              </a:rPr>
              <a:t>adhere to the guidelines </a:t>
            </a:r>
          </a:p>
          <a:p>
            <a:r>
              <a:rPr lang="en-US" altLang="zh-CN" sz="2400" dirty="0" smtClean="0">
                <a:latin typeface="Helvetica"/>
                <a:ea typeface="Cambria Math" pitchFamily="18" charset="0"/>
                <a:cs typeface="Arial" charset="0"/>
              </a:rPr>
              <a:t>• </a:t>
            </a:r>
            <a:r>
              <a:rPr lang="en-US" altLang="zh-CN" sz="2400" dirty="0" smtClean="0">
                <a:latin typeface="Helvetica"/>
              </a:rPr>
              <a:t>apply products via the tips of one’s fingers</a:t>
            </a:r>
          </a:p>
          <a:p>
            <a:r>
              <a:rPr lang="en-US" altLang="zh-CN" sz="2400" dirty="0" smtClean="0">
                <a:latin typeface="Helvetica"/>
                <a:ea typeface="Cambria Math" pitchFamily="18" charset="0"/>
                <a:cs typeface="Arial" charset="0"/>
              </a:rPr>
              <a:t>• </a:t>
            </a:r>
            <a:r>
              <a:rPr lang="en-US" altLang="zh-CN" sz="2400" dirty="0" smtClean="0">
                <a:latin typeface="Helvetica"/>
              </a:rPr>
              <a:t>plaster cosmetics to oneself </a:t>
            </a:r>
          </a:p>
          <a:p>
            <a:r>
              <a:rPr lang="en-US" altLang="zh-CN" sz="2400" dirty="0" smtClean="0">
                <a:latin typeface="Helvetica"/>
                <a:ea typeface="Cambria Math" pitchFamily="18" charset="0"/>
                <a:cs typeface="Arial" charset="0"/>
              </a:rPr>
              <a:t>• </a:t>
            </a:r>
            <a:r>
              <a:rPr lang="en-US" altLang="zh-CN" sz="2400" dirty="0" smtClean="0">
                <a:latin typeface="Helvetica"/>
              </a:rPr>
              <a:t>promote one’s self-esteem</a:t>
            </a:r>
            <a:endParaRPr lang="zh-CN" altLang="en-US" sz="2400" dirty="0" smtClean="0">
              <a:latin typeface="Helvetica"/>
            </a:endParaRPr>
          </a:p>
          <a:p>
            <a:r>
              <a:rPr lang="en-US" altLang="zh-CN" sz="2400" dirty="0" smtClean="0">
                <a:latin typeface="Helvetica"/>
                <a:ea typeface="Cambria Math" pitchFamily="18" charset="0"/>
                <a:cs typeface="Arial" charset="0"/>
              </a:rPr>
              <a:t>• </a:t>
            </a:r>
            <a:r>
              <a:rPr lang="en-US" altLang="zh-CN" sz="2400" dirty="0" smtClean="0">
                <a:latin typeface="Helvetica"/>
              </a:rPr>
              <a:t>become obsessed with</a:t>
            </a:r>
          </a:p>
        </p:txBody>
      </p:sp>
      <p:sp>
        <p:nvSpPr>
          <p:cNvPr id="17" name="圆角矩形 16"/>
          <p:cNvSpPr/>
          <p:nvPr/>
        </p:nvSpPr>
        <p:spPr>
          <a:xfrm>
            <a:off x="535350" y="2071678"/>
            <a:ext cx="7997090"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12"/>
          <p:cNvGrpSpPr/>
          <p:nvPr/>
        </p:nvGrpSpPr>
        <p:grpSpPr>
          <a:xfrm>
            <a:off x="-3175" y="-5350"/>
            <a:ext cx="7504113" cy="1152525"/>
            <a:chOff x="-3175" y="-5350"/>
            <a:chExt cx="7504113" cy="1152525"/>
          </a:xfrm>
        </p:grpSpPr>
        <p:pic>
          <p:nvPicPr>
            <p:cNvPr id="9" name="Picture 2"/>
            <p:cNvPicPr>
              <a:picLocks noChangeAspect="1" noChangeArrowheads="1"/>
            </p:cNvPicPr>
            <p:nvPr/>
          </p:nvPicPr>
          <p:blipFill>
            <a:blip r:embed="rId3" cstate="print"/>
            <a:srcRect/>
            <a:stretch>
              <a:fillRect/>
            </a:stretch>
          </p:blipFill>
          <p:spPr bwMode="auto">
            <a:xfrm>
              <a:off x="-3175" y="-5350"/>
              <a:ext cx="3779838" cy="1152525"/>
            </a:xfrm>
            <a:prstGeom prst="rect">
              <a:avLst/>
            </a:prstGeom>
            <a:noFill/>
            <a:ln w="9525">
              <a:noFill/>
              <a:miter lim="800000"/>
              <a:headEnd/>
              <a:tailEnd/>
            </a:ln>
          </p:spPr>
        </p:pic>
        <p:sp>
          <p:nvSpPr>
            <p:cNvPr id="10" name="TextBox 9"/>
            <p:cNvSpPr txBox="1"/>
            <p:nvPr/>
          </p:nvSpPr>
          <p:spPr>
            <a:xfrm>
              <a:off x="196850" y="476672"/>
              <a:ext cx="3481388"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outerShdw blurRad="38100" dist="38100" dir="2700000" algn="tl">
                      <a:srgbClr val="000000">
                        <a:alpha val="43137"/>
                      </a:srgbClr>
                    </a:outerShdw>
                  </a:effectLst>
                  <a:latin typeface="Comic Sans MS" pitchFamily="66" charset="0"/>
                  <a:ea typeface="+mn-ea"/>
                </a:rPr>
                <a:t>Oral Reproduction</a:t>
              </a:r>
              <a:endParaRPr lang="zh-CN" altLang="en-US" sz="22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TextBox 18"/>
            <p:cNvSpPr txBox="1">
              <a:spLocks noChangeArrowheads="1"/>
            </p:cNvSpPr>
            <p:nvPr/>
          </p:nvSpPr>
          <p:spPr bwMode="auto">
            <a:xfrm>
              <a:off x="3963988" y="620713"/>
              <a:ext cx="3536950" cy="461962"/>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pitchFamily="34" charset="0"/>
                  <a:ea typeface="楷体_GB2312"/>
                  <a:cs typeface="楷体_GB2312"/>
                </a:rPr>
                <a:t>Presentation Making</a:t>
              </a:r>
              <a:endParaRPr lang="zh-CN" altLang="en-US" sz="2400" b="1" dirty="0">
                <a:solidFill>
                  <a:srgbClr val="FF6600"/>
                </a:solidFill>
                <a:latin typeface="Helvetica" pitchFamily="34" charset="0"/>
                <a:ea typeface="楷体_GB2312"/>
                <a:cs typeface="楷体_GB2312"/>
              </a:endParaRPr>
            </a:p>
          </p:txBody>
        </p:sp>
      </p:grpSp>
      <p:pic>
        <p:nvPicPr>
          <p:cNvPr id="14" name="图片 13" descr="estanteria-libros-arbol-muebles-modernos-ahoramas-reformas-interiorismo.jpg"/>
          <p:cNvPicPr>
            <a:picLocks noChangeAspect="1"/>
          </p:cNvPicPr>
          <p:nvPr/>
        </p:nvPicPr>
        <p:blipFill>
          <a:blip r:embed="rId4" cstate="print"/>
          <a:srcRect l="16666" r="16667"/>
          <a:stretch>
            <a:fillRect/>
          </a:stretch>
        </p:blipFill>
        <p:spPr>
          <a:xfrm>
            <a:off x="7072330" y="3231363"/>
            <a:ext cx="1311281" cy="1966907"/>
          </a:xfrm>
          <a:prstGeom prst="rect">
            <a:avLst/>
          </a:prstGeom>
        </p:spPr>
      </p:pic>
      <p:pic>
        <p:nvPicPr>
          <p:cNvPr id="15"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399292"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06" y="2643182"/>
            <a:ext cx="5500726"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360000" indent="-457200" eaLnBrk="0" hangingPunct="0">
              <a:lnSpc>
                <a:spcPct val="120000"/>
              </a:lnSpc>
              <a:defRPr/>
            </a:pPr>
            <a:r>
              <a:rPr lang="en-US" altLang="zh-CN" sz="2800" b="1" dirty="0" smtClean="0">
                <a:solidFill>
                  <a:srgbClr val="FF6600"/>
                </a:solidFill>
                <a:latin typeface="Helvetica" pitchFamily="34" charset="0"/>
                <a:ea typeface="Cambria Math" pitchFamily="18" charset="0"/>
                <a:cs typeface="Arial" pitchFamily="34" charset="0"/>
              </a:rPr>
              <a:t>    Translate </a:t>
            </a:r>
            <a:r>
              <a:rPr lang="en-US" altLang="zh-CN" sz="2800" b="1" dirty="0">
                <a:solidFill>
                  <a:srgbClr val="FF6600"/>
                </a:solidFill>
                <a:latin typeface="Helvetica" pitchFamily="34" charset="0"/>
                <a:ea typeface="Cambria Math" pitchFamily="18" charset="0"/>
                <a:cs typeface="Arial" pitchFamily="34" charset="0"/>
              </a:rPr>
              <a:t>a paragraph based on </a:t>
            </a:r>
            <a:r>
              <a:rPr lang="en-US" altLang="zh-CN" sz="2800" b="1" dirty="0" smtClean="0">
                <a:solidFill>
                  <a:srgbClr val="FF6600"/>
                </a:solidFill>
                <a:latin typeface="Helvetica" pitchFamily="34" charset="0"/>
                <a:ea typeface="Cambria Math" pitchFamily="18" charset="0"/>
                <a:cs typeface="Arial" pitchFamily="34" charset="0"/>
              </a:rPr>
              <a:t>the </a:t>
            </a:r>
            <a:r>
              <a:rPr lang="en-US" altLang="zh-CN" sz="2800" b="1" dirty="0">
                <a:solidFill>
                  <a:srgbClr val="FF6600"/>
                </a:solidFill>
                <a:latin typeface="Helvetica" pitchFamily="34" charset="0"/>
                <a:ea typeface="Cambria Math" pitchFamily="18" charset="0"/>
                <a:cs typeface="Arial" pitchFamily="34" charset="0"/>
              </a:rPr>
              <a:t>summary of the text by using the expressions from the </a:t>
            </a:r>
            <a:r>
              <a:rPr lang="en-US" altLang="zh-CN" sz="2800" b="1" dirty="0" smtClean="0">
                <a:solidFill>
                  <a:srgbClr val="FF6600"/>
                </a:solidFill>
                <a:latin typeface="Helvetica" pitchFamily="34" charset="0"/>
                <a:ea typeface="Cambria Math" pitchFamily="18" charset="0"/>
                <a:cs typeface="Arial" pitchFamily="34" charset="0"/>
              </a:rPr>
              <a:t>text.</a:t>
            </a:r>
            <a:endParaRPr lang="en-US" altLang="zh-CN" sz="2800" b="1" dirty="0">
              <a:solidFill>
                <a:srgbClr val="FF6600"/>
              </a:solidFill>
              <a:latin typeface="Helvetica" pitchFamily="34" charset="0"/>
              <a:ea typeface="Cambria Math" pitchFamily="18" charset="0"/>
              <a:cs typeface="Arial" pitchFamily="34" charset="0"/>
            </a:endParaRPr>
          </a:p>
        </p:txBody>
      </p:sp>
      <p:pic>
        <p:nvPicPr>
          <p:cNvPr id="67586" name="Picture 2" descr="H:\2015年修改\图片21.jpg"/>
          <p:cNvPicPr>
            <a:picLocks noChangeAspect="1" noChangeArrowheads="1"/>
          </p:cNvPicPr>
          <p:nvPr/>
        </p:nvPicPr>
        <p:blipFill>
          <a:blip r:embed="rId3" cstate="print"/>
          <a:srcRect/>
          <a:stretch>
            <a:fillRect/>
          </a:stretch>
        </p:blipFill>
        <p:spPr bwMode="auto">
          <a:xfrm>
            <a:off x="0" y="-24"/>
            <a:ext cx="4949825" cy="1163637"/>
          </a:xfrm>
          <a:prstGeom prst="rect">
            <a:avLst/>
          </a:prstGeom>
          <a:noFill/>
        </p:spPr>
      </p:pic>
      <p:pic>
        <p:nvPicPr>
          <p:cNvPr id="5" name="图片 4"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 xmlns:p14="http://schemas.microsoft.com/office/powerpoint/2010/main" val="1301040828"/>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214282" y="1700808"/>
            <a:ext cx="4900643" cy="4524315"/>
          </a:xfrm>
          <a:prstGeom prst="rect">
            <a:avLst/>
          </a:prstGeom>
        </p:spPr>
        <p:txBody>
          <a:bodyPr wrap="square">
            <a:spAutoFit/>
          </a:bodyPr>
          <a:lstStyle/>
          <a:p>
            <a:pPr>
              <a:lnSpc>
                <a:spcPct val="150000"/>
              </a:lnSpc>
            </a:pPr>
            <a:r>
              <a:rPr lang="zh-CN" altLang="en-US" sz="2400" dirty="0" smtClean="0">
                <a:latin typeface="华文楷体" pitchFamily="2" charset="-122"/>
                <a:ea typeface="华文楷体" pitchFamily="2" charset="-122"/>
                <a:cs typeface="Arial" pitchFamily="34" charset="0"/>
              </a:rPr>
              <a:t>如果一名男士被一名女士要求评价她的容貌，他很难</a:t>
            </a:r>
            <a:r>
              <a:rPr lang="zh-CN" altLang="en-US" sz="2400" b="1" dirty="0" smtClean="0">
                <a:solidFill>
                  <a:srgbClr val="FF6600"/>
                </a:solidFill>
                <a:latin typeface="华文楷体" pitchFamily="2" charset="-122"/>
                <a:ea typeface="华文楷体" pitchFamily="2" charset="-122"/>
                <a:cs typeface="Arial" pitchFamily="34" charset="0"/>
              </a:rPr>
              <a:t>找到</a:t>
            </a:r>
            <a:r>
              <a:rPr lang="zh-CN" altLang="en-US" sz="2400" dirty="0" smtClean="0">
                <a:latin typeface="华文楷体" pitchFamily="2" charset="-122"/>
                <a:ea typeface="华文楷体" pitchFamily="2" charset="-122"/>
                <a:cs typeface="Arial" pitchFamily="34" charset="0"/>
              </a:rPr>
              <a:t>正确回答。男性和女性对外表的看法截然不同。男性不是特别</a:t>
            </a:r>
            <a:r>
              <a:rPr lang="zh-CN" altLang="en-US" sz="2400" b="1" dirty="0" smtClean="0">
                <a:solidFill>
                  <a:srgbClr val="FF6600"/>
                </a:solidFill>
                <a:latin typeface="华文楷体" pitchFamily="2" charset="-122"/>
                <a:ea typeface="华文楷体" pitchFamily="2" charset="-122"/>
                <a:cs typeface="Arial" pitchFamily="34" charset="0"/>
              </a:rPr>
              <a:t>注重</a:t>
            </a:r>
            <a:r>
              <a:rPr lang="zh-CN" altLang="en-US" sz="2400" dirty="0" smtClean="0">
                <a:latin typeface="华文楷体" pitchFamily="2" charset="-122"/>
                <a:ea typeface="华文楷体" pitchFamily="2" charset="-122"/>
                <a:cs typeface="Arial" pitchFamily="34" charset="0"/>
              </a:rPr>
              <a:t>自己的外貌，而女性总是认为自己的容貌“还不够好</a:t>
            </a:r>
            <a:r>
              <a:rPr lang="en-US" altLang="zh-CN" sz="2400" dirty="0" smtClean="0">
                <a:latin typeface="华文楷体" pitchFamily="2" charset="-122"/>
                <a:ea typeface="华文楷体" pitchFamily="2" charset="-122"/>
                <a:cs typeface="Arial" pitchFamily="34" charset="0"/>
              </a:rPr>
              <a:t>”</a:t>
            </a:r>
            <a:r>
              <a:rPr lang="zh-CN" altLang="en-US" sz="2400" dirty="0" smtClean="0">
                <a:latin typeface="华文楷体" pitchFamily="2" charset="-122"/>
                <a:ea typeface="华文楷体" pitchFamily="2" charset="-122"/>
                <a:cs typeface="Arial" pitchFamily="34" charset="0"/>
              </a:rPr>
              <a:t>。女性把自己外貌想得这么差的现象是由许多</a:t>
            </a:r>
            <a:r>
              <a:rPr lang="zh-CN" altLang="en-US" sz="2400" b="1" dirty="0" smtClean="0">
                <a:solidFill>
                  <a:srgbClr val="FF6600"/>
                </a:solidFill>
                <a:latin typeface="华文楷体" pitchFamily="2" charset="-122"/>
                <a:ea typeface="华文楷体" pitchFamily="2" charset="-122"/>
                <a:cs typeface="Arial" pitchFamily="34" charset="0"/>
              </a:rPr>
              <a:t>复杂的</a:t>
            </a:r>
            <a:r>
              <a:rPr lang="zh-CN" altLang="en-US" sz="2400" dirty="0" smtClean="0">
                <a:latin typeface="华文楷体" pitchFamily="2" charset="-122"/>
                <a:ea typeface="华文楷体" pitchFamily="2" charset="-122"/>
                <a:cs typeface="Arial" pitchFamily="34" charset="0"/>
              </a:rPr>
              <a:t>心理和社会因素</a:t>
            </a:r>
            <a:r>
              <a:rPr lang="zh-CN" altLang="en-US" sz="2400" b="1" dirty="0" smtClean="0">
                <a:solidFill>
                  <a:srgbClr val="FF6600"/>
                </a:solidFill>
                <a:latin typeface="华文楷体" pitchFamily="2" charset="-122"/>
                <a:ea typeface="华文楷体" pitchFamily="2" charset="-122"/>
                <a:cs typeface="Arial" pitchFamily="34" charset="0"/>
              </a:rPr>
              <a:t>相互作用</a:t>
            </a:r>
            <a:r>
              <a:rPr lang="zh-CN" altLang="en-US" sz="2400" dirty="0" smtClean="0">
                <a:latin typeface="华文楷体" pitchFamily="2" charset="-122"/>
                <a:ea typeface="华文楷体" pitchFamily="2" charset="-122"/>
                <a:cs typeface="Arial" pitchFamily="34" charset="0"/>
              </a:rPr>
              <a:t>造成的，例如：</a:t>
            </a:r>
          </a:p>
        </p:txBody>
      </p:sp>
      <p:sp>
        <p:nvSpPr>
          <p:cNvPr id="3" name="TextBox 2"/>
          <p:cNvSpPr txBox="1"/>
          <p:nvPr/>
        </p:nvSpPr>
        <p:spPr>
          <a:xfrm>
            <a:off x="5098856" y="2077398"/>
            <a:ext cx="1782530" cy="415498"/>
          </a:xfrm>
          <a:prstGeom prst="rect">
            <a:avLst/>
          </a:prstGeom>
          <a:noFill/>
        </p:spPr>
        <p:txBody>
          <a:bodyPr wrap="square" rtlCol="0">
            <a:spAutoFit/>
          </a:bodyPr>
          <a:lstStyle/>
          <a:p>
            <a:r>
              <a:rPr lang="en-US" altLang="zh-CN" sz="2100" b="1" dirty="0" smtClean="0">
                <a:solidFill>
                  <a:srgbClr val="FF6600"/>
                </a:solidFill>
              </a:rPr>
              <a:t>come up with</a:t>
            </a:r>
            <a:endParaRPr lang="zh-CN" altLang="en-US" sz="2100" b="1" dirty="0">
              <a:solidFill>
                <a:srgbClr val="FF6600"/>
              </a:solidFill>
            </a:endParaRPr>
          </a:p>
        </p:txBody>
      </p:sp>
      <p:sp>
        <p:nvSpPr>
          <p:cNvPr id="17" name="TextBox 16"/>
          <p:cNvSpPr txBox="1"/>
          <p:nvPr/>
        </p:nvSpPr>
        <p:spPr>
          <a:xfrm>
            <a:off x="5098856" y="5101734"/>
            <a:ext cx="1928826" cy="415498"/>
          </a:xfrm>
          <a:prstGeom prst="rect">
            <a:avLst/>
          </a:prstGeom>
          <a:noFill/>
        </p:spPr>
        <p:txBody>
          <a:bodyPr wrap="square" rtlCol="0">
            <a:spAutoFit/>
          </a:bodyPr>
          <a:lstStyle/>
          <a:p>
            <a:r>
              <a:rPr lang="en-US" altLang="zh-CN" sz="2100" b="1" dirty="0" smtClean="0">
                <a:solidFill>
                  <a:srgbClr val="FF6600"/>
                </a:solidFill>
              </a:rPr>
              <a:t>interaction</a:t>
            </a:r>
            <a:endParaRPr lang="zh-CN" altLang="en-US" sz="2100" b="1" dirty="0">
              <a:solidFill>
                <a:srgbClr val="FF6600"/>
              </a:solidFill>
            </a:endParaRPr>
          </a:p>
        </p:txBody>
      </p:sp>
      <p:sp>
        <p:nvSpPr>
          <p:cNvPr id="12" name="线形标注 2(带强调线) 11"/>
          <p:cNvSpPr/>
          <p:nvPr/>
        </p:nvSpPr>
        <p:spPr>
          <a:xfrm rot="10800000" flipV="1">
            <a:off x="2793835" y="2780928"/>
            <a:ext cx="597862" cy="45719"/>
          </a:xfrm>
          <a:prstGeom prst="accentCallout2">
            <a:avLst>
              <a:gd name="adj1" fmla="val 18750"/>
              <a:gd name="adj2" fmla="val -8333"/>
              <a:gd name="adj3" fmla="val 43142"/>
              <a:gd name="adj4" fmla="val -8474"/>
              <a:gd name="adj5" fmla="val -787826"/>
              <a:gd name="adj6" fmla="val -29355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flipV="1">
            <a:off x="2167797" y="3887956"/>
            <a:ext cx="576063" cy="45722"/>
          </a:xfrm>
          <a:prstGeom prst="accentCallout2">
            <a:avLst>
              <a:gd name="adj1" fmla="val 18750"/>
              <a:gd name="adj2" fmla="val -8333"/>
              <a:gd name="adj3" fmla="val 18750"/>
              <a:gd name="adj4" fmla="val -16667"/>
              <a:gd name="adj5" fmla="val -1718534"/>
              <a:gd name="adj6" fmla="val -41867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4644009" y="4957718"/>
            <a:ext cx="216022" cy="45720"/>
          </a:xfrm>
          <a:prstGeom prst="accentCallout2">
            <a:avLst>
              <a:gd name="adj1" fmla="val 18750"/>
              <a:gd name="adj2" fmla="val -8333"/>
              <a:gd name="adj3" fmla="val 18750"/>
              <a:gd name="adj4" fmla="val -16667"/>
              <a:gd name="adj5" fmla="val -1231556"/>
              <a:gd name="adj6" fmla="val -15698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98856" y="2901802"/>
            <a:ext cx="1871638" cy="383182"/>
          </a:xfrm>
          <a:prstGeom prst="rect">
            <a:avLst/>
          </a:prstGeom>
          <a:noFill/>
        </p:spPr>
        <p:txBody>
          <a:bodyPr wrap="square" rtlCol="0">
            <a:spAutoFit/>
          </a:bodyPr>
          <a:lstStyle/>
          <a:p>
            <a:pPr>
              <a:lnSpc>
                <a:spcPct val="90000"/>
              </a:lnSpc>
            </a:pPr>
            <a:r>
              <a:rPr lang="en-US" altLang="zh-CN" sz="2100" b="1" dirty="0" smtClean="0">
                <a:solidFill>
                  <a:srgbClr val="FF6600"/>
                </a:solidFill>
              </a:rPr>
              <a:t>affix value to</a:t>
            </a:r>
            <a:endParaRPr lang="zh-CN" altLang="en-US" sz="2100" b="1" dirty="0">
              <a:solidFill>
                <a:srgbClr val="FF6600"/>
              </a:solidFill>
            </a:endParaRPr>
          </a:p>
        </p:txBody>
      </p:sp>
      <p:sp>
        <p:nvSpPr>
          <p:cNvPr id="20" name="TextBox 19"/>
          <p:cNvSpPr txBox="1"/>
          <p:nvPr/>
        </p:nvSpPr>
        <p:spPr>
          <a:xfrm>
            <a:off x="5098856" y="4093622"/>
            <a:ext cx="1993424" cy="415498"/>
          </a:xfrm>
          <a:prstGeom prst="rect">
            <a:avLst/>
          </a:prstGeom>
          <a:noFill/>
        </p:spPr>
        <p:txBody>
          <a:bodyPr wrap="square" rtlCol="0">
            <a:spAutoFit/>
          </a:bodyPr>
          <a:lstStyle/>
          <a:p>
            <a:r>
              <a:rPr lang="en-US" altLang="zh-CN" sz="2100" b="1" dirty="0" smtClean="0">
                <a:solidFill>
                  <a:srgbClr val="FF6600"/>
                </a:solidFill>
              </a:rPr>
              <a:t>deficient</a:t>
            </a:r>
            <a:endParaRPr lang="zh-CN" altLang="en-US" sz="2100" b="1" dirty="0">
              <a:solidFill>
                <a:srgbClr val="FF6600"/>
              </a:solidFill>
            </a:endParaRPr>
          </a:p>
        </p:txBody>
      </p:sp>
      <p:sp>
        <p:nvSpPr>
          <p:cNvPr id="21" name="TextBox 20"/>
          <p:cNvSpPr txBox="1"/>
          <p:nvPr/>
        </p:nvSpPr>
        <p:spPr>
          <a:xfrm>
            <a:off x="5098856" y="4669686"/>
            <a:ext cx="1872208" cy="415498"/>
          </a:xfrm>
          <a:prstGeom prst="rect">
            <a:avLst/>
          </a:prstGeom>
          <a:noFill/>
        </p:spPr>
        <p:txBody>
          <a:bodyPr wrap="square" rtlCol="0">
            <a:spAutoFit/>
          </a:bodyPr>
          <a:lstStyle/>
          <a:p>
            <a:r>
              <a:rPr lang="en-US" altLang="zh-CN" sz="2100" b="1" dirty="0" smtClean="0">
                <a:solidFill>
                  <a:srgbClr val="FF6600"/>
                </a:solidFill>
              </a:rPr>
              <a:t>complex</a:t>
            </a:r>
            <a:endParaRPr lang="zh-CN" altLang="en-US" sz="2100" b="1" dirty="0">
              <a:solidFill>
                <a:srgbClr val="FF6600"/>
              </a:solidFill>
            </a:endParaRPr>
          </a:p>
        </p:txBody>
      </p:sp>
      <p:sp>
        <p:nvSpPr>
          <p:cNvPr id="24" name="右箭头 23">
            <a:hlinkClick r:id="" action="ppaction://hlinkshowjump?jump=nextslide"/>
          </p:cNvPr>
          <p:cNvSpPr/>
          <p:nvPr/>
        </p:nvSpPr>
        <p:spPr>
          <a:xfrm>
            <a:off x="4355976" y="561776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sp>
        <p:nvSpPr>
          <p:cNvPr id="29" name="线形标注 2(带强调线) 28"/>
          <p:cNvSpPr/>
          <p:nvPr/>
        </p:nvSpPr>
        <p:spPr>
          <a:xfrm rot="10800000">
            <a:off x="2483768" y="5562951"/>
            <a:ext cx="792088" cy="45719"/>
          </a:xfrm>
          <a:prstGeom prst="accentCallout2">
            <a:avLst>
              <a:gd name="adj1" fmla="val 18750"/>
              <a:gd name="adj2" fmla="val -8333"/>
              <a:gd name="adj3" fmla="val 18750"/>
              <a:gd name="adj4" fmla="val -16667"/>
              <a:gd name="adj5" fmla="val 1468438"/>
              <a:gd name="adj6" fmla="val -24028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线形标注 2(带强调线) 28"/>
          <p:cNvSpPr/>
          <p:nvPr/>
        </p:nvSpPr>
        <p:spPr>
          <a:xfrm rot="10800000" flipV="1">
            <a:off x="971601" y="6093296"/>
            <a:ext cx="1224135" cy="45719"/>
          </a:xfrm>
          <a:prstGeom prst="accentCallout2">
            <a:avLst>
              <a:gd name="adj1" fmla="val 66944"/>
              <a:gd name="adj2" fmla="val 4612"/>
              <a:gd name="adj3" fmla="val 18749"/>
              <a:gd name="adj4" fmla="val -3722"/>
              <a:gd name="adj5" fmla="val -1717059"/>
              <a:gd name="adj6" fmla="val -24017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2" grpId="0" animBg="1"/>
      <p:bldP spid="13" grpId="0" animBg="1"/>
      <p:bldP spid="15" grpId="0" animBg="1"/>
      <p:bldP spid="18" grpId="0"/>
      <p:bldP spid="20" grpId="0"/>
      <p:bldP spid="21" grpId="0"/>
      <p:bldP spid="24" grpId="0" animBg="1"/>
      <p:bldP spid="29"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142984"/>
            <a:ext cx="9001156" cy="5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179513" y="1712997"/>
            <a:ext cx="4770312" cy="4524315"/>
          </a:xfrm>
          <a:prstGeom prst="rect">
            <a:avLst/>
          </a:prstGeom>
        </p:spPr>
        <p:txBody>
          <a:bodyPr wrap="square">
            <a:spAutoFit/>
          </a:bodyPr>
          <a:lstStyle/>
          <a:p>
            <a:pPr>
              <a:lnSpc>
                <a:spcPct val="200000"/>
              </a:lnSpc>
            </a:pPr>
            <a:r>
              <a:rPr lang="zh-CN" altLang="en-US" sz="2400" dirty="0" smtClean="0">
                <a:latin typeface="华文楷体" pitchFamily="2" charset="-122"/>
                <a:ea typeface="华文楷体" pitchFamily="2" charset="-122"/>
                <a:cs typeface="Arial" pitchFamily="34" charset="0"/>
              </a:rPr>
              <a:t>童年时期不同的玩具经历，来自</a:t>
            </a:r>
            <a:r>
              <a:rPr lang="zh-CN" altLang="en-US" sz="2400" b="1" dirty="0" smtClean="0">
                <a:solidFill>
                  <a:srgbClr val="FF6600"/>
                </a:solidFill>
                <a:latin typeface="华文楷体" pitchFamily="2" charset="-122"/>
                <a:ea typeface="华文楷体" pitchFamily="2" charset="-122"/>
                <a:cs typeface="Arial" pitchFamily="34" charset="0"/>
              </a:rPr>
              <a:t>美容业</a:t>
            </a:r>
            <a:r>
              <a:rPr lang="zh-CN" altLang="en-US" sz="2400" dirty="0" smtClean="0">
                <a:latin typeface="华文楷体" pitchFamily="2" charset="-122"/>
                <a:ea typeface="华文楷体" pitchFamily="2" charset="-122"/>
                <a:cs typeface="Arial" pitchFamily="34" charset="0"/>
              </a:rPr>
              <a:t>的不同影响。男性和女性对女性外貌的细节也有着不同的关注程度。男性</a:t>
            </a:r>
            <a:r>
              <a:rPr lang="zh-CN" altLang="en-US" sz="2400" b="1" dirty="0" smtClean="0">
                <a:solidFill>
                  <a:srgbClr val="FF6600"/>
                </a:solidFill>
                <a:latin typeface="华文楷体" pitchFamily="2" charset="-122"/>
                <a:ea typeface="华文楷体" pitchFamily="2" charset="-122"/>
                <a:cs typeface="Arial" pitchFamily="34" charset="0"/>
              </a:rPr>
              <a:t>不会去注意</a:t>
            </a:r>
            <a:r>
              <a:rPr lang="zh-CN" altLang="en-US" sz="2400" dirty="0" smtClean="0">
                <a:latin typeface="华文楷体" pitchFamily="2" charset="-122"/>
                <a:ea typeface="华文楷体" pitchFamily="2" charset="-122"/>
                <a:cs typeface="Arial" pitchFamily="34" charset="0"/>
              </a:rPr>
              <a:t>细节，而女性则费力地注重细节以</a:t>
            </a:r>
            <a:r>
              <a:rPr lang="zh-CN" altLang="en-US" sz="2400" b="1" dirty="0" smtClean="0">
                <a:solidFill>
                  <a:srgbClr val="FF6600"/>
                </a:solidFill>
                <a:latin typeface="华文楷体" pitchFamily="2" charset="-122"/>
                <a:ea typeface="华文楷体" pitchFamily="2" charset="-122"/>
                <a:cs typeface="Arial" pitchFamily="34" charset="0"/>
              </a:rPr>
              <a:t>取悦</a:t>
            </a:r>
            <a:r>
              <a:rPr lang="zh-CN" altLang="en-US" sz="2400" dirty="0" smtClean="0">
                <a:latin typeface="华文楷体" pitchFamily="2" charset="-122"/>
                <a:ea typeface="华文楷体" pitchFamily="2" charset="-122"/>
                <a:cs typeface="Arial" pitchFamily="34" charset="0"/>
              </a:rPr>
              <a:t>男性，结果却</a:t>
            </a:r>
            <a:r>
              <a:rPr lang="zh-CN" altLang="en-US" sz="2400" b="1" dirty="0" smtClean="0">
                <a:solidFill>
                  <a:srgbClr val="FF6600"/>
                </a:solidFill>
                <a:latin typeface="华文楷体" pitchFamily="2" charset="-122"/>
                <a:ea typeface="华文楷体" pitchFamily="2" charset="-122"/>
                <a:cs typeface="Arial" pitchFamily="34" charset="0"/>
              </a:rPr>
              <a:t>招致</a:t>
            </a:r>
            <a:r>
              <a:rPr lang="zh-CN" altLang="en-US" sz="2400" dirty="0" smtClean="0">
                <a:latin typeface="华文楷体" pitchFamily="2" charset="-122"/>
                <a:ea typeface="华文楷体" pitchFamily="2" charset="-122"/>
                <a:cs typeface="Arial" pitchFamily="34" charset="0"/>
              </a:rPr>
              <a:t>其他女性的</a:t>
            </a:r>
            <a:r>
              <a:rPr lang="zh-CN" altLang="en-US" sz="2400" b="1" dirty="0" smtClean="0">
                <a:solidFill>
                  <a:srgbClr val="FF6600"/>
                </a:solidFill>
                <a:latin typeface="华文楷体" pitchFamily="2" charset="-122"/>
                <a:ea typeface="华文楷体" pitchFamily="2" charset="-122"/>
                <a:cs typeface="Arial" pitchFamily="34" charset="0"/>
              </a:rPr>
              <a:t>指责</a:t>
            </a:r>
            <a:r>
              <a:rPr lang="zh-CN" altLang="en-US" sz="2400" dirty="0" smtClean="0">
                <a:latin typeface="华文楷体" pitchFamily="2" charset="-122"/>
                <a:ea typeface="华文楷体" pitchFamily="2" charset="-122"/>
                <a:cs typeface="Arial" pitchFamily="34" charset="0"/>
              </a:rPr>
              <a:t>。</a:t>
            </a:r>
            <a:endParaRPr lang="zh-CN" altLang="en-US" sz="2400" dirty="0"/>
          </a:p>
        </p:txBody>
      </p:sp>
      <p:sp>
        <p:nvSpPr>
          <p:cNvPr id="2" name="线形标注 2(带强调线) 1"/>
          <p:cNvSpPr/>
          <p:nvPr/>
        </p:nvSpPr>
        <p:spPr>
          <a:xfrm rot="10800000" flipV="1">
            <a:off x="323528" y="3118108"/>
            <a:ext cx="511221" cy="45719"/>
          </a:xfrm>
          <a:prstGeom prst="accentCallout2">
            <a:avLst>
              <a:gd name="adj1" fmla="val 42849"/>
              <a:gd name="adj2" fmla="val -3494"/>
              <a:gd name="adj3" fmla="val 115138"/>
              <a:gd name="adj4" fmla="val -3060"/>
              <a:gd name="adj5" fmla="val -1671951"/>
              <a:gd name="adj6" fmla="val -84497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148064" y="2194931"/>
            <a:ext cx="2163090" cy="369973"/>
          </a:xfrm>
          <a:prstGeom prst="rect">
            <a:avLst/>
          </a:prstGeom>
          <a:noFill/>
        </p:spPr>
        <p:txBody>
          <a:bodyPr wrap="square" rtlCol="0">
            <a:spAutoFit/>
          </a:bodyPr>
          <a:lstStyle/>
          <a:p>
            <a:pPr>
              <a:lnSpc>
                <a:spcPct val="80000"/>
              </a:lnSpc>
            </a:pPr>
            <a:r>
              <a:rPr lang="en-US" altLang="zh-CN" sz="2200" b="1" dirty="0" smtClean="0">
                <a:solidFill>
                  <a:srgbClr val="FF6600"/>
                </a:solidFill>
              </a:rPr>
              <a:t>beauty industry</a:t>
            </a:r>
            <a:endParaRPr lang="zh-CN" altLang="en-US" sz="2200" b="1" dirty="0">
              <a:solidFill>
                <a:srgbClr val="FF6600"/>
              </a:solidFill>
            </a:endParaRPr>
          </a:p>
        </p:txBody>
      </p:sp>
      <p:sp>
        <p:nvSpPr>
          <p:cNvPr id="12" name="线形标注 2(带强调线) 11"/>
          <p:cNvSpPr/>
          <p:nvPr/>
        </p:nvSpPr>
        <p:spPr>
          <a:xfrm rot="10800000" flipV="1">
            <a:off x="1508707" y="4581128"/>
            <a:ext cx="1495228" cy="45722"/>
          </a:xfrm>
          <a:prstGeom prst="accentCallout2">
            <a:avLst>
              <a:gd name="adj1" fmla="val 18750"/>
              <a:gd name="adj2" fmla="val -8333"/>
              <a:gd name="adj3" fmla="val -53248"/>
              <a:gd name="adj4" fmla="val -11382"/>
              <a:gd name="adj5" fmla="val -2596401"/>
              <a:gd name="adj6" fmla="val -14525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148064" y="3140968"/>
            <a:ext cx="2011286" cy="769441"/>
          </a:xfrm>
          <a:prstGeom prst="rect">
            <a:avLst/>
          </a:prstGeom>
          <a:noFill/>
        </p:spPr>
        <p:txBody>
          <a:bodyPr wrap="square" rtlCol="0">
            <a:spAutoFit/>
          </a:bodyPr>
          <a:lstStyle/>
          <a:p>
            <a:r>
              <a:rPr lang="en-US" altLang="zh-CN" sz="2200" b="1" dirty="0" smtClean="0">
                <a:solidFill>
                  <a:srgbClr val="FF6600"/>
                </a:solidFill>
              </a:rPr>
              <a:t>take no notice of</a:t>
            </a:r>
            <a:endParaRPr lang="zh-CN" altLang="en-US" sz="2200" b="1" dirty="0">
              <a:solidFill>
                <a:srgbClr val="FF6600"/>
              </a:solidFill>
            </a:endParaRPr>
          </a:p>
        </p:txBody>
      </p:sp>
      <p:sp>
        <p:nvSpPr>
          <p:cNvPr id="22" name="右箭头 21">
            <a:hlinkClick r:id="" action="ppaction://hlinkshowjump?jump=nextslide"/>
          </p:cNvPr>
          <p:cNvSpPr/>
          <p:nvPr/>
        </p:nvSpPr>
        <p:spPr>
          <a:xfrm>
            <a:off x="5148064"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effectLst/>
              </a:rPr>
              <a:t>Sample</a:t>
            </a:r>
            <a:endParaRPr lang="zh-CN" altLang="en-US" sz="1600" dirty="0">
              <a:ln>
                <a:solidFill>
                  <a:schemeClr val="tx1"/>
                </a:solidFill>
              </a:ln>
              <a:solidFill>
                <a:schemeClr val="tx1"/>
              </a:solidFill>
              <a:effectLst/>
            </a:endParaRPr>
          </a:p>
        </p:txBody>
      </p:sp>
      <p:pic>
        <p:nvPicPr>
          <p:cNvPr id="28"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sp>
        <p:nvSpPr>
          <p:cNvPr id="24" name="线形标注 2(带强调线) 23"/>
          <p:cNvSpPr/>
          <p:nvPr/>
        </p:nvSpPr>
        <p:spPr>
          <a:xfrm rot="10800000" flipV="1">
            <a:off x="3059833" y="5301208"/>
            <a:ext cx="668179" cy="45719"/>
          </a:xfrm>
          <a:prstGeom prst="accentCallout2">
            <a:avLst>
              <a:gd name="adj1" fmla="val 18750"/>
              <a:gd name="adj2" fmla="val -8333"/>
              <a:gd name="adj3" fmla="val 18750"/>
              <a:gd name="adj4" fmla="val -16667"/>
              <a:gd name="adj5" fmla="val -2115268"/>
              <a:gd name="adj6" fmla="val -21847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5148064" y="4139147"/>
            <a:ext cx="1800200" cy="369973"/>
          </a:xfrm>
          <a:prstGeom prst="rect">
            <a:avLst/>
          </a:prstGeom>
          <a:noFill/>
        </p:spPr>
        <p:txBody>
          <a:bodyPr wrap="square" rtlCol="0">
            <a:spAutoFit/>
          </a:bodyPr>
          <a:lstStyle/>
          <a:p>
            <a:pPr>
              <a:lnSpc>
                <a:spcPct val="80000"/>
              </a:lnSpc>
            </a:pPr>
            <a:r>
              <a:rPr lang="en-US" altLang="zh-CN" sz="2200" b="1" dirty="0" smtClean="0">
                <a:solidFill>
                  <a:srgbClr val="FF6600"/>
                </a:solidFill>
              </a:rPr>
              <a:t>appease</a:t>
            </a:r>
            <a:endParaRPr lang="zh-CN" altLang="en-US" sz="2200" b="1" dirty="0">
              <a:solidFill>
                <a:srgbClr val="FF6600"/>
              </a:solidFill>
            </a:endParaRPr>
          </a:p>
        </p:txBody>
      </p:sp>
      <p:sp>
        <p:nvSpPr>
          <p:cNvPr id="29" name="线形标注 2(带强调线) 28"/>
          <p:cNvSpPr/>
          <p:nvPr/>
        </p:nvSpPr>
        <p:spPr>
          <a:xfrm rot="10800000" flipV="1">
            <a:off x="925477" y="6054339"/>
            <a:ext cx="583229" cy="45719"/>
          </a:xfrm>
          <a:prstGeom prst="accentCallout2">
            <a:avLst>
              <a:gd name="adj1" fmla="val 18749"/>
              <a:gd name="adj2" fmla="val -281"/>
              <a:gd name="adj3" fmla="val 42847"/>
              <a:gd name="adj4" fmla="val -5394"/>
              <a:gd name="adj5" fmla="val -2432049"/>
              <a:gd name="adj6" fmla="val -62803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5148064" y="4725144"/>
            <a:ext cx="2011286" cy="430887"/>
          </a:xfrm>
          <a:prstGeom prst="rect">
            <a:avLst/>
          </a:prstGeom>
          <a:noFill/>
        </p:spPr>
        <p:txBody>
          <a:bodyPr wrap="square" rtlCol="0">
            <a:spAutoFit/>
          </a:bodyPr>
          <a:lstStyle/>
          <a:p>
            <a:r>
              <a:rPr lang="en-US" altLang="zh-CN" sz="2200" b="1" dirty="0" smtClean="0">
                <a:solidFill>
                  <a:srgbClr val="FF6600"/>
                </a:solidFill>
              </a:rPr>
              <a:t>expose…to…</a:t>
            </a:r>
            <a:endParaRPr lang="zh-CN" altLang="en-US" sz="2200" b="1" dirty="0">
              <a:solidFill>
                <a:srgbClr val="FF6600"/>
              </a:solidFill>
            </a:endParaRPr>
          </a:p>
        </p:txBody>
      </p:sp>
      <p:sp>
        <p:nvSpPr>
          <p:cNvPr id="16" name="线形标注 2(带强调线) 28"/>
          <p:cNvSpPr/>
          <p:nvPr/>
        </p:nvSpPr>
        <p:spPr>
          <a:xfrm rot="10800000" flipV="1">
            <a:off x="3059832" y="6047577"/>
            <a:ext cx="583229" cy="45719"/>
          </a:xfrm>
          <a:prstGeom prst="accentCallout2">
            <a:avLst>
              <a:gd name="adj1" fmla="val 18749"/>
              <a:gd name="adj2" fmla="val -281"/>
              <a:gd name="adj3" fmla="val 42847"/>
              <a:gd name="adj4" fmla="val -5394"/>
              <a:gd name="adj5" fmla="val -1227201"/>
              <a:gd name="adj6" fmla="val -26725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148064" y="5229200"/>
            <a:ext cx="2011286" cy="430887"/>
          </a:xfrm>
          <a:prstGeom prst="rect">
            <a:avLst/>
          </a:prstGeom>
          <a:noFill/>
        </p:spPr>
        <p:txBody>
          <a:bodyPr wrap="square" rtlCol="0">
            <a:spAutoFit/>
          </a:bodyPr>
          <a:lstStyle/>
          <a:p>
            <a:r>
              <a:rPr lang="en-US" altLang="zh-CN" sz="2200" b="1" dirty="0" smtClean="0">
                <a:solidFill>
                  <a:srgbClr val="FF6600"/>
                </a:solidFill>
              </a:rPr>
              <a:t>prosecution</a:t>
            </a:r>
            <a:endParaRPr lang="zh-CN" altLang="en-US" sz="2200" b="1" dirty="0">
              <a:solidFill>
                <a:srgbClr val="FF6600"/>
              </a:solidFill>
            </a:endParaRPr>
          </a:p>
        </p:txBody>
      </p:sp>
      <p:sp>
        <p:nvSpPr>
          <p:cNvPr id="19" name="线形标注 2(带强调线) 1"/>
          <p:cNvSpPr/>
          <p:nvPr/>
        </p:nvSpPr>
        <p:spPr>
          <a:xfrm rot="10800000" flipV="1">
            <a:off x="4549965" y="2381931"/>
            <a:ext cx="377825" cy="45720"/>
          </a:xfrm>
          <a:prstGeom prst="accentCallout2">
            <a:avLst>
              <a:gd name="adj1" fmla="val 42849"/>
              <a:gd name="adj2" fmla="val -3494"/>
              <a:gd name="adj3" fmla="val 115138"/>
              <a:gd name="adj4" fmla="val -3060"/>
              <a:gd name="adj5" fmla="val 87126"/>
              <a:gd name="adj6" fmla="val 194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7233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8" grpId="0"/>
      <p:bldP spid="22" grpId="0" animBg="1"/>
      <p:bldP spid="24" grpId="0" animBg="1"/>
      <p:bldP spid="25" grpId="0"/>
      <p:bldP spid="29" grpId="0" animBg="1"/>
      <p:bldP spid="30" grpId="0"/>
      <p:bldP spid="16" grpId="0" animBg="1"/>
      <p:bldP spid="17" grpId="0"/>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b="3371"/>
          <a:stretch>
            <a:fillRect/>
          </a:stretch>
        </p:blipFill>
        <p:spPr bwMode="auto">
          <a:xfrm>
            <a:off x="0" y="714356"/>
            <a:ext cx="8834438" cy="6143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85720" y="1500174"/>
            <a:ext cx="6734552" cy="5170646"/>
          </a:xfrm>
          <a:prstGeom prst="rect">
            <a:avLst/>
          </a:prstGeom>
          <a:noFill/>
        </p:spPr>
        <p:txBody>
          <a:bodyPr wrap="square" rtlCol="0">
            <a:spAutoFit/>
          </a:bodyPr>
          <a:lstStyle/>
          <a:p>
            <a:r>
              <a:rPr kumimoji="1" lang="en-US" altLang="zh-CN" sz="2200" dirty="0" smtClean="0">
                <a:latin typeface="Helvetica"/>
              </a:rPr>
              <a:t>If a man is asked by a woman to comment on her looks, it’s very hard for him to </a:t>
            </a:r>
            <a:r>
              <a:rPr lang="en-US" altLang="zh-CN" sz="2200" b="1" dirty="0" smtClean="0">
                <a:solidFill>
                  <a:srgbClr val="FF6600"/>
                </a:solidFill>
                <a:latin typeface="Helvetica" pitchFamily="34" charset="0"/>
                <a:ea typeface="Cambria Math" pitchFamily="18" charset="0"/>
                <a:cs typeface="Arial" pitchFamily="34" charset="0"/>
              </a:rPr>
              <a:t>come up with </a:t>
            </a:r>
            <a:r>
              <a:rPr kumimoji="1" lang="en-US" altLang="zh-CN" sz="2200" dirty="0" smtClean="0">
                <a:latin typeface="Helvetica"/>
              </a:rPr>
              <a:t>the right answer. Men don’t think of their looks in the same way women do. They don’t </a:t>
            </a:r>
            <a:r>
              <a:rPr lang="en-US" altLang="zh-CN" sz="2200" b="1" dirty="0" smtClean="0">
                <a:solidFill>
                  <a:srgbClr val="FF6600"/>
                </a:solidFill>
                <a:latin typeface="Helvetica" pitchFamily="34" charset="0"/>
                <a:ea typeface="Cambria Math" pitchFamily="18" charset="0"/>
                <a:cs typeface="Arial" pitchFamily="34" charset="0"/>
              </a:rPr>
              <a:t>affix much value to </a:t>
            </a:r>
            <a:r>
              <a:rPr kumimoji="1" lang="en-US" altLang="zh-CN" sz="2200" dirty="0" smtClean="0">
                <a:latin typeface="Helvetica"/>
              </a:rPr>
              <a:t>their appearance, while women always believe their looks are “not good enough”. The phenomenon that women consider their looks so </a:t>
            </a:r>
            <a:r>
              <a:rPr lang="en-US" altLang="zh-CN" sz="2200" dirty="0" smtClean="0">
                <a:solidFill>
                  <a:srgbClr val="FF6600"/>
                </a:solidFill>
                <a:latin typeface="Helvetica" pitchFamily="34" charset="0"/>
                <a:ea typeface="Cambria Math" pitchFamily="18" charset="0"/>
                <a:cs typeface="Arial" pitchFamily="34" charset="0"/>
              </a:rPr>
              <a:t>deficient</a:t>
            </a:r>
            <a:r>
              <a:rPr kumimoji="1" lang="en-US" altLang="zh-CN" sz="2200" dirty="0" smtClean="0">
                <a:latin typeface="Helvetica"/>
              </a:rPr>
              <a:t> is caused by the </a:t>
            </a:r>
            <a:r>
              <a:rPr lang="en-US" altLang="zh-CN" sz="2200" dirty="0" smtClean="0">
                <a:solidFill>
                  <a:srgbClr val="FF6600"/>
                </a:solidFill>
                <a:latin typeface="Helvetica" pitchFamily="34" charset="0"/>
                <a:ea typeface="Cambria Math" pitchFamily="18" charset="0"/>
                <a:cs typeface="Arial" pitchFamily="34" charset="0"/>
              </a:rPr>
              <a:t>interaction</a:t>
            </a:r>
            <a:r>
              <a:rPr kumimoji="1" lang="en-US" altLang="zh-CN" sz="2200" dirty="0" smtClean="0">
                <a:latin typeface="Helvetica"/>
              </a:rPr>
              <a:t> of many </a:t>
            </a:r>
            <a:r>
              <a:rPr lang="en-US" altLang="zh-CN" sz="2200" dirty="0" smtClean="0">
                <a:solidFill>
                  <a:srgbClr val="FF6600"/>
                </a:solidFill>
                <a:latin typeface="Helvetica" pitchFamily="34" charset="0"/>
                <a:ea typeface="Cambria Math" pitchFamily="18" charset="0"/>
                <a:cs typeface="Arial" pitchFamily="34" charset="0"/>
              </a:rPr>
              <a:t>complex</a:t>
            </a:r>
            <a:r>
              <a:rPr kumimoji="1" lang="en-US" altLang="zh-CN" sz="2200" dirty="0" smtClean="0">
                <a:latin typeface="Helvetica"/>
              </a:rPr>
              <a:t> psychological</a:t>
            </a:r>
            <a:r>
              <a:rPr lang="en-US" altLang="zh-CN" sz="2200" dirty="0" smtClean="0">
                <a:solidFill>
                  <a:srgbClr val="FF6600"/>
                </a:solidFill>
                <a:latin typeface="Helvetica" pitchFamily="34" charset="0"/>
                <a:ea typeface="Cambria Math" pitchFamily="18" charset="0"/>
                <a:cs typeface="Arial" pitchFamily="34" charset="0"/>
              </a:rPr>
              <a:t> </a:t>
            </a:r>
            <a:r>
              <a:rPr kumimoji="1" lang="en-US" altLang="zh-CN" sz="2200" dirty="0" smtClean="0">
                <a:latin typeface="Helvetica"/>
              </a:rPr>
              <a:t>and societal factors, such as, different childhood experiences with toys and different influences from the </a:t>
            </a:r>
            <a:r>
              <a:rPr lang="en-US" altLang="zh-CN" sz="2200" dirty="0" smtClean="0">
                <a:solidFill>
                  <a:srgbClr val="FF6600"/>
                </a:solidFill>
                <a:latin typeface="Helvetica" pitchFamily="34" charset="0"/>
                <a:ea typeface="Cambria Math" pitchFamily="18" charset="0"/>
                <a:cs typeface="Arial" pitchFamily="34" charset="0"/>
              </a:rPr>
              <a:t>beauty industry</a:t>
            </a:r>
            <a:r>
              <a:rPr kumimoji="1" lang="en-US" altLang="zh-CN" sz="2200" dirty="0" smtClean="0">
                <a:latin typeface="Helvetica"/>
              </a:rPr>
              <a:t>. Men and women also show different care for details in women’s looks. While men </a:t>
            </a:r>
            <a:r>
              <a:rPr lang="en-US" altLang="zh-CN" sz="2200" dirty="0" smtClean="0">
                <a:solidFill>
                  <a:srgbClr val="FF6600"/>
                </a:solidFill>
                <a:latin typeface="Helvetica" pitchFamily="34" charset="0"/>
                <a:ea typeface="Cambria Math" pitchFamily="18" charset="0"/>
                <a:cs typeface="Arial" pitchFamily="34" charset="0"/>
              </a:rPr>
              <a:t>take no notice of </a:t>
            </a:r>
            <a:r>
              <a:rPr kumimoji="1" lang="en-US" altLang="zh-CN" sz="2200" dirty="0" smtClean="0">
                <a:latin typeface="Helvetica"/>
              </a:rPr>
              <a:t>them, women work so hard to </a:t>
            </a:r>
            <a:r>
              <a:rPr lang="en-US" altLang="zh-CN" sz="2200" dirty="0" smtClean="0">
                <a:solidFill>
                  <a:srgbClr val="FF6600"/>
                </a:solidFill>
                <a:latin typeface="Helvetica" pitchFamily="34" charset="0"/>
                <a:ea typeface="Cambria Math" pitchFamily="18" charset="0"/>
                <a:cs typeface="Arial" pitchFamily="34" charset="0"/>
              </a:rPr>
              <a:t>appease</a:t>
            </a:r>
            <a:r>
              <a:rPr kumimoji="1" lang="en-US" altLang="zh-CN" sz="2200" dirty="0" smtClean="0">
                <a:latin typeface="Helvetica"/>
              </a:rPr>
              <a:t> men only to </a:t>
            </a:r>
            <a:r>
              <a:rPr lang="en-US" altLang="zh-CN" sz="2200" dirty="0" smtClean="0">
                <a:solidFill>
                  <a:srgbClr val="FF6600"/>
                </a:solidFill>
                <a:latin typeface="Helvetica" pitchFamily="34" charset="0"/>
                <a:ea typeface="Cambria Math" pitchFamily="18" charset="0"/>
                <a:cs typeface="Arial" pitchFamily="34" charset="0"/>
              </a:rPr>
              <a:t>expose themselves to prosecution</a:t>
            </a:r>
            <a:r>
              <a:rPr kumimoji="1" lang="en-US" altLang="zh-CN" sz="2200" dirty="0" smtClean="0">
                <a:latin typeface="Helvetica"/>
              </a:rPr>
              <a:t> from other women.</a:t>
            </a:r>
            <a:endParaRPr kumimoji="1" lang="zh-CN" altLang="en-US" sz="2200" dirty="0" smtClean="0">
              <a:latin typeface="Helvetica"/>
            </a:endParaRPr>
          </a:p>
        </p:txBody>
      </p:sp>
      <p:pic>
        <p:nvPicPr>
          <p:cNvPr id="9" name="Picture 2" descr="H:\2015年修改\图片21.jpg"/>
          <p:cNvPicPr>
            <a:picLocks noChangeAspect="1" noChangeArrowheads="1"/>
          </p:cNvPicPr>
          <p:nvPr/>
        </p:nvPicPr>
        <p:blipFill>
          <a:blip r:embed="rId4" cstate="print"/>
          <a:srcRect/>
          <a:stretch>
            <a:fillRect/>
          </a:stretch>
        </p:blipFill>
        <p:spPr bwMode="auto">
          <a:xfrm>
            <a:off x="0" y="-24"/>
            <a:ext cx="4949825" cy="1163637"/>
          </a:xfrm>
          <a:prstGeom prst="rect">
            <a:avLst/>
          </a:prstGeom>
          <a:noFill/>
        </p:spPr>
      </p:pic>
      <p:pic>
        <p:nvPicPr>
          <p:cNvPr id="5" name="Picture 4">
            <a:hlinkClick r:id="rId5" action="ppaction://hlinksldjump"/>
          </p:cNvPr>
          <p:cNvPicPr>
            <a:picLocks noChangeAspect="1" noChangeArrowheads="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8572528" y="6209705"/>
            <a:ext cx="435146" cy="45882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6332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13535</TotalTime>
  <Words>6440</Words>
  <Application>Microsoft Office PowerPoint</Application>
  <PresentationFormat>全屏显示(4:3)</PresentationFormat>
  <Paragraphs>751</Paragraphs>
  <Slides>104</Slides>
  <Notes>81</Notes>
  <HiddenSlides>0</HiddenSlides>
  <MMClips>5</MMClips>
  <ScaleCrop>false</ScaleCrop>
  <HeadingPairs>
    <vt:vector size="6" baseType="variant">
      <vt:variant>
        <vt:lpstr>已用的字体</vt:lpstr>
      </vt:variant>
      <vt:variant>
        <vt:i4>27</vt:i4>
      </vt:variant>
      <vt:variant>
        <vt:lpstr>主题</vt:lpstr>
      </vt:variant>
      <vt:variant>
        <vt:i4>3</vt:i4>
      </vt:variant>
      <vt:variant>
        <vt:lpstr>幻灯片标题</vt:lpstr>
      </vt:variant>
      <vt:variant>
        <vt:i4>104</vt:i4>
      </vt:variant>
    </vt:vector>
  </HeadingPairs>
  <TitlesOfParts>
    <vt:vector size="134" baseType="lpstr">
      <vt:lpstr>Arial</vt:lpstr>
      <vt:lpstr>宋体</vt:lpstr>
      <vt:lpstr>Bodoni MT Condensed</vt:lpstr>
      <vt:lpstr>HY견명조</vt:lpstr>
      <vt:lpstr>Times New Roman</vt:lpstr>
      <vt:lpstr>Calibri</vt:lpstr>
      <vt:lpstr>方正大黑简体</vt:lpstr>
      <vt:lpstr>Georgia</vt:lpstr>
      <vt:lpstr>Gulim</vt:lpstr>
      <vt:lpstr>华文彩云</vt:lpstr>
      <vt:lpstr>Helvetica</vt:lpstr>
      <vt:lpstr>楷体_GB2312</vt:lpstr>
      <vt:lpstr>Arial Unicode MS</vt:lpstr>
      <vt:lpstr>Helvetica Neue</vt:lpstr>
      <vt:lpstr>Cooper Black</vt:lpstr>
      <vt:lpstr>Comic Sans MS</vt:lpstr>
      <vt:lpstr>Cambria Math</vt:lpstr>
      <vt:lpstr>Tempus Sans ITC</vt:lpstr>
      <vt:lpstr>方正舒体</vt:lpstr>
      <vt:lpstr>Wingdings 2</vt:lpstr>
      <vt:lpstr>华文楷体</vt:lpstr>
      <vt:lpstr>华文行楷</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michelle</cp:lastModifiedBy>
  <cp:revision>1099</cp:revision>
  <dcterms:modified xsi:type="dcterms:W3CDTF">2015-08-21T01:46:53Z</dcterms:modified>
</cp:coreProperties>
</file>